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281" r:id="rId3"/>
    <p:sldId id="285" r:id="rId4"/>
    <p:sldId id="286" r:id="rId5"/>
    <p:sldId id="313" r:id="rId6"/>
    <p:sldId id="315" r:id="rId7"/>
    <p:sldId id="257" r:id="rId8"/>
    <p:sldId id="271" r:id="rId9"/>
    <p:sldId id="669" r:id="rId10"/>
    <p:sldId id="311" r:id="rId11"/>
    <p:sldId id="274" r:id="rId12"/>
    <p:sldId id="310" r:id="rId13"/>
    <p:sldId id="282" r:id="rId14"/>
    <p:sldId id="306" r:id="rId15"/>
    <p:sldId id="630" r:id="rId16"/>
    <p:sldId id="668" r:id="rId17"/>
    <p:sldId id="295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686D"/>
    <a:srgbClr val="8C755E"/>
    <a:srgbClr val="B11752"/>
    <a:srgbClr val="009DD9"/>
    <a:srgbClr val="0F6FC6"/>
    <a:srgbClr val="CCCCFF"/>
    <a:srgbClr val="009999"/>
    <a:srgbClr val="FFCC66"/>
    <a:srgbClr val="0099CC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2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CDE81-F457-424D-9DFE-103C8CD623FE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BC69B-F6F5-4B58-BF71-571C160BC7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6551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90BC5-1261-4C4B-A890-FA275444398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013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90BC5-1261-4C4B-A890-FA275444398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0305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90BC5-1261-4C4B-A890-FA275444398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6556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90BC5-1261-4C4B-A890-FA275444398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386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90BC5-1261-4C4B-A890-FA2754443981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31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52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747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833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227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7620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172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8256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3131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580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3299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350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8B8B5-F484-4564-ADFE-0F93C1A2D704}" type="datetimeFigureOut">
              <a:rPr lang="en-AU" smtClean="0"/>
              <a:t>28/09/2018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FE5C-7BC5-40AB-9B84-C810D014E2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685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3.pn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image" Target="../media/image72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59.jpeg"/><Relationship Id="rId17" Type="http://schemas.openxmlformats.org/officeDocument/2006/relationships/image" Target="../media/image76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60.png"/><Relationship Id="rId5" Type="http://schemas.openxmlformats.org/officeDocument/2006/relationships/image" Target="../media/image66.jpeg"/><Relationship Id="rId15" Type="http://schemas.openxmlformats.org/officeDocument/2006/relationships/image" Target="../media/image74.jpg"/><Relationship Id="rId10" Type="http://schemas.openxmlformats.org/officeDocument/2006/relationships/image" Target="../media/image71.jpg"/><Relationship Id="rId4" Type="http://schemas.openxmlformats.org/officeDocument/2006/relationships/image" Target="../media/image65.jpeg"/><Relationship Id="rId9" Type="http://schemas.openxmlformats.org/officeDocument/2006/relationships/image" Target="../media/image70.jpg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3.png"/><Relationship Id="rId3" Type="http://schemas.openxmlformats.org/officeDocument/2006/relationships/image" Target="../media/image8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32.png"/><Relationship Id="rId5" Type="http://schemas.openxmlformats.org/officeDocument/2006/relationships/image" Target="../media/image83.png"/><Relationship Id="rId10" Type="http://schemas.openxmlformats.org/officeDocument/2006/relationships/image" Target="../media/image31.png"/><Relationship Id="rId4" Type="http://schemas.openxmlformats.org/officeDocument/2006/relationships/image" Target="../media/image82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hyperlink" Target="http://www.agrifutures.com.au/publications-resources/publications/" TargetMode="Externa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6.jpe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21548"/>
          <a:stretch/>
        </p:blipFill>
        <p:spPr>
          <a:xfrm>
            <a:off x="-10037" y="-29976"/>
            <a:ext cx="12202037" cy="553966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74" y="128900"/>
            <a:ext cx="5115077" cy="1461819"/>
          </a:xfrm>
        </p:spPr>
        <p:txBody>
          <a:bodyPr>
            <a:noAutofit/>
          </a:bodyPr>
          <a:lstStyle/>
          <a:p>
            <a:pPr algn="l"/>
            <a:r>
              <a:rPr lang="en-AU" sz="4000" dirty="0">
                <a:solidFill>
                  <a:schemeClr val="accent3">
                    <a:lumMod val="50000"/>
                  </a:schemeClr>
                </a:solidFill>
                <a:latin typeface="Abadi" panose="020B0604020104020204" pitchFamily="34" charset="0"/>
              </a:rPr>
              <a:t>Disrupting the Western food &amp; Health paradigm with Seaweed</a:t>
            </a:r>
          </a:p>
          <a:p>
            <a:pPr algn="l"/>
            <a:r>
              <a:rPr lang="en-AU" sz="2000" dirty="0">
                <a:solidFill>
                  <a:schemeClr val="accent3">
                    <a:lumMod val="50000"/>
                  </a:schemeClr>
                </a:solidFill>
                <a:latin typeface="Abadi" panose="020B0604020104020204" pitchFamily="34" charset="0"/>
              </a:rPr>
              <a:t>QUEENSLAND SEAFOOD MARKETERS SYMPOSIUM 2018</a:t>
            </a:r>
          </a:p>
          <a:p>
            <a:pPr algn="l"/>
            <a:endParaRPr lang="en-AU" sz="4000" dirty="0">
              <a:solidFill>
                <a:schemeClr val="accent3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8774" y="3693808"/>
            <a:ext cx="289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accent1">
                    <a:lumMod val="75000"/>
                  </a:schemeClr>
                </a:solidFill>
                <a:latin typeface="Atlanta" panose="020B0502020202020204" pitchFamily="34" charset="0"/>
              </a:rPr>
              <a:t>Dr. Pia Winberg</a:t>
            </a:r>
          </a:p>
          <a:p>
            <a:r>
              <a:rPr lang="en-AU" sz="1600" b="1" dirty="0">
                <a:solidFill>
                  <a:schemeClr val="accent2"/>
                </a:solidFill>
                <a:latin typeface="Atlanta" panose="020B0502020202020204" pitchFamily="34" charset="0"/>
              </a:rPr>
              <a:t>CEO Venus Shell Systems</a:t>
            </a:r>
          </a:p>
          <a:p>
            <a:r>
              <a:rPr lang="en-AU" sz="1600" b="1" dirty="0">
                <a:solidFill>
                  <a:schemeClr val="accent4">
                    <a:lumMod val="75000"/>
                  </a:schemeClr>
                </a:solidFill>
                <a:latin typeface="Atlanta" panose="020B0502020202020204" pitchFamily="34" charset="0"/>
              </a:rPr>
              <a:t>CEO PhycoHealth</a:t>
            </a:r>
          </a:p>
          <a:p>
            <a:r>
              <a:rPr lang="en-AU" sz="1600" b="1" dirty="0">
                <a:solidFill>
                  <a:schemeClr val="accent1">
                    <a:lumMod val="75000"/>
                  </a:schemeClr>
                </a:solidFill>
                <a:latin typeface="Atlanta" panose="020B0502020202020204" pitchFamily="34" charset="0"/>
              </a:rPr>
              <a:t>Honorary Fellow</a:t>
            </a:r>
          </a:p>
          <a:p>
            <a:r>
              <a:rPr lang="en-AU" sz="1600" b="1" dirty="0">
                <a:solidFill>
                  <a:schemeClr val="accent1">
                    <a:lumMod val="75000"/>
                  </a:schemeClr>
                </a:solidFill>
                <a:latin typeface="Atlanta" panose="020B0502020202020204" pitchFamily="34" charset="0"/>
              </a:rPr>
              <a:t>School of Medicine</a:t>
            </a:r>
          </a:p>
          <a:p>
            <a:r>
              <a:rPr lang="en-AU" sz="1600" b="1" dirty="0">
                <a:solidFill>
                  <a:schemeClr val="accent1">
                    <a:lumMod val="75000"/>
                  </a:schemeClr>
                </a:solidFill>
                <a:latin typeface="Atlanta" panose="020B0502020202020204" pitchFamily="34" charset="0"/>
              </a:rPr>
              <a:t>University of Wollongong</a:t>
            </a:r>
          </a:p>
          <a:p>
            <a:r>
              <a:rPr lang="en-AU" sz="1600" b="1" u="sng" dirty="0">
                <a:solidFill>
                  <a:schemeClr val="accent1">
                    <a:lumMod val="75000"/>
                  </a:schemeClr>
                </a:solidFill>
                <a:latin typeface="Atlanta" panose="020B0502020202020204" pitchFamily="34" charset="0"/>
              </a:rPr>
              <a:t>pia@uow.edu.au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98" y="5580407"/>
            <a:ext cx="1430402" cy="118075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89" y="5885838"/>
            <a:ext cx="1666010" cy="9169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67" y="5579222"/>
            <a:ext cx="2008256" cy="126159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183" y="5719830"/>
            <a:ext cx="1142351" cy="1041334"/>
          </a:xfrm>
          <a:prstGeom prst="rect">
            <a:avLst/>
          </a:prstGeom>
        </p:spPr>
      </p:pic>
      <p:pic>
        <p:nvPicPr>
          <p:cNvPr id="8198" name="Picture 6" descr="University of Wollongong - iAccelera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095" y="6066443"/>
            <a:ext cx="1819712" cy="60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179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083834"/>
              </p:ext>
            </p:extLst>
          </p:nvPr>
        </p:nvGraphicFramePr>
        <p:xfrm>
          <a:off x="349146" y="1074277"/>
          <a:ext cx="6549422" cy="52918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4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0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4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41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Polysaccharide categories</a:t>
                      </a:r>
                      <a:endParaRPr lang="en-A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repeating units</a:t>
                      </a:r>
                      <a:endParaRPr lang="en-A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8325"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AU" sz="2000" dirty="0">
                          <a:effectLst/>
                        </a:rPr>
                        <a:t>Extracellular matrix</a:t>
                      </a:r>
                      <a:endParaRPr lang="en-A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err="1">
                          <a:effectLst/>
                        </a:rPr>
                        <a:t>carageenans</a:t>
                      </a:r>
                      <a:r>
                        <a:rPr lang="en-AU" sz="2000" dirty="0">
                          <a:effectLst/>
                        </a:rPr>
                        <a:t> (</a:t>
                      </a:r>
                      <a:r>
                        <a:rPr lang="en-AU" sz="2000" dirty="0" err="1">
                          <a:effectLst/>
                        </a:rPr>
                        <a:t>galactans</a:t>
                      </a:r>
                      <a:r>
                        <a:rPr lang="en-AU" sz="2000" dirty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cellulose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err="1">
                          <a:effectLst/>
                        </a:rPr>
                        <a:t>mannans</a:t>
                      </a:r>
                      <a:endParaRPr lang="en-AU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err="1">
                          <a:effectLst/>
                        </a:rPr>
                        <a:t>xylans</a:t>
                      </a:r>
                      <a:endParaRPr lang="en-A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7160" marR="137160" marT="137160" marB="1371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11752">
                        <a:alpha val="4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glucose, mannose, xylose, </a:t>
                      </a:r>
                      <a:r>
                        <a:rPr lang="en-AU" sz="2000" dirty="0" err="1">
                          <a:effectLst/>
                        </a:rPr>
                        <a:t>galactopyranose</a:t>
                      </a:r>
                      <a:r>
                        <a:rPr lang="en-AU" sz="2000" dirty="0">
                          <a:effectLst/>
                        </a:rPr>
                        <a:t>, </a:t>
                      </a:r>
                      <a:r>
                        <a:rPr lang="en-AU" sz="2000" dirty="0" err="1">
                          <a:effectLst/>
                        </a:rPr>
                        <a:t>glucuronic</a:t>
                      </a:r>
                      <a:r>
                        <a:rPr lang="en-AU" sz="2000" dirty="0">
                          <a:effectLst/>
                        </a:rPr>
                        <a:t> acid, </a:t>
                      </a:r>
                      <a:endParaRPr lang="en-A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11752">
                        <a:alpha val="4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0767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err="1">
                          <a:effectLst/>
                        </a:rPr>
                        <a:t>alginic</a:t>
                      </a:r>
                      <a:r>
                        <a:rPr lang="en-AU" sz="2000" dirty="0">
                          <a:effectLst/>
                        </a:rPr>
                        <a:t> acid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err="1">
                          <a:effectLst/>
                        </a:rPr>
                        <a:t>fucoidan</a:t>
                      </a:r>
                      <a:endParaRPr lang="en-A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7160" marR="137160" marT="137160" marB="1371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C755E">
                        <a:alpha val="6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err="1">
                          <a:effectLst/>
                        </a:rPr>
                        <a:t>fucose</a:t>
                      </a:r>
                      <a:r>
                        <a:rPr lang="en-AU" sz="2000" dirty="0">
                          <a:effectLst/>
                        </a:rPr>
                        <a:t>, </a:t>
                      </a:r>
                      <a:r>
                        <a:rPr lang="en-AU" sz="2000" dirty="0" err="1">
                          <a:effectLst/>
                        </a:rPr>
                        <a:t>uronic</a:t>
                      </a:r>
                      <a:r>
                        <a:rPr lang="en-AU" sz="2000" dirty="0">
                          <a:effectLst/>
                        </a:rPr>
                        <a:t> acids, xylose, glucose, </a:t>
                      </a:r>
                      <a:r>
                        <a:rPr lang="en-AU" sz="2000" dirty="0" err="1">
                          <a:effectLst/>
                        </a:rPr>
                        <a:t>galactose</a:t>
                      </a:r>
                      <a:r>
                        <a:rPr lang="en-AU" sz="2000" dirty="0">
                          <a:effectLst/>
                        </a:rPr>
                        <a:t>, </a:t>
                      </a:r>
                      <a:r>
                        <a:rPr lang="en-AU" sz="2000" dirty="0" err="1">
                          <a:effectLst/>
                        </a:rPr>
                        <a:t>guluronic</a:t>
                      </a:r>
                      <a:r>
                        <a:rPr lang="en-AU" sz="2000" dirty="0">
                          <a:effectLst/>
                        </a:rPr>
                        <a:t> acids</a:t>
                      </a:r>
                      <a:endParaRPr lang="en-A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8C755E">
                        <a:alpha val="6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634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err="1">
                          <a:solidFill>
                            <a:schemeClr val="tx1"/>
                          </a:solidFill>
                          <a:effectLst/>
                        </a:rPr>
                        <a:t>ulvans</a:t>
                      </a: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cellulose,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err="1">
                          <a:solidFill>
                            <a:schemeClr val="tx1"/>
                          </a:solidFill>
                          <a:effectLst/>
                        </a:rPr>
                        <a:t>xyloglucan</a:t>
                      </a:r>
                      <a:endParaRPr lang="en-A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7160" marR="137160" marT="137160" marB="1371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err="1">
                          <a:solidFill>
                            <a:schemeClr val="tx1"/>
                          </a:solidFill>
                          <a:effectLst/>
                        </a:rPr>
                        <a:t>rhamnose</a:t>
                      </a: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, glucose, </a:t>
                      </a:r>
                      <a:r>
                        <a:rPr lang="en-AU" sz="2000" dirty="0" err="1">
                          <a:solidFill>
                            <a:schemeClr val="tx1"/>
                          </a:solidFill>
                          <a:effectLst/>
                        </a:rPr>
                        <a:t>galactose</a:t>
                      </a: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, mannose, </a:t>
                      </a:r>
                      <a:r>
                        <a:rPr lang="en-AU" sz="2000" dirty="0" err="1">
                          <a:solidFill>
                            <a:schemeClr val="tx1"/>
                          </a:solidFill>
                          <a:effectLst/>
                        </a:rPr>
                        <a:t>xylan</a:t>
                      </a: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AU" sz="2000" dirty="0" err="1">
                          <a:solidFill>
                            <a:schemeClr val="tx1"/>
                          </a:solidFill>
                          <a:effectLst/>
                        </a:rPr>
                        <a:t>uronic</a:t>
                      </a: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 acids (</a:t>
                      </a:r>
                      <a:r>
                        <a:rPr lang="en-AU" sz="2000" dirty="0" err="1">
                          <a:solidFill>
                            <a:schemeClr val="tx1"/>
                          </a:solidFill>
                          <a:effectLst/>
                        </a:rPr>
                        <a:t>glucuronic</a:t>
                      </a: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 &amp; </a:t>
                      </a:r>
                      <a:r>
                        <a:rPr lang="en-AU" sz="2000" dirty="0" err="1">
                          <a:solidFill>
                            <a:schemeClr val="tx1"/>
                          </a:solidFill>
                          <a:effectLst/>
                        </a:rPr>
                        <a:t>iduronic</a:t>
                      </a: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 acids) </a:t>
                      </a:r>
                      <a:endParaRPr lang="en-A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-63535"/>
            <a:ext cx="12192000" cy="120032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</a:defRPr>
            </a:lvl1pPr>
          </a:lstStyle>
          <a:p>
            <a:r>
              <a:rPr lang="en-AU" dirty="0" err="1"/>
              <a:t>SeaFibre</a:t>
            </a:r>
            <a:r>
              <a:rPr lang="en-AU" dirty="0"/>
              <a:t> diversity in seaweeds – different seaweeds are different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2977" y="6366128"/>
            <a:ext cx="8000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1" u="sng" dirty="0"/>
              <a:t>Winberg, P. C.</a:t>
            </a:r>
            <a:r>
              <a:rPr lang="en-AU" sz="1200" dirty="0"/>
              <a:t>, J. H. </a:t>
            </a:r>
            <a:r>
              <a:rPr lang="en-AU" sz="1200" dirty="0" err="1"/>
              <a:t>Fitton</a:t>
            </a:r>
            <a:r>
              <a:rPr lang="en-AU" sz="1200" dirty="0"/>
              <a:t>, et al. (2014). Controlling seaweed biology, physiology and metabolic traits in production for commercially relevant bio-actives in </a:t>
            </a:r>
            <a:r>
              <a:rPr lang="en-AU" sz="1200" dirty="0" err="1"/>
              <a:t>glycobiology</a:t>
            </a:r>
            <a:r>
              <a:rPr lang="en-AU" sz="1200" dirty="0"/>
              <a:t>. </a:t>
            </a:r>
            <a:r>
              <a:rPr lang="en-AU" sz="1200" u="sng" dirty="0"/>
              <a:t>Advances in Botanical Research. N. </a:t>
            </a:r>
            <a:r>
              <a:rPr lang="en-AU" sz="1200" u="sng" dirty="0" err="1"/>
              <a:t>Bourgougnon</a:t>
            </a:r>
            <a:r>
              <a:rPr lang="en-AU" sz="1200" u="sng" dirty="0"/>
              <a:t>, Elsevier. </a:t>
            </a:r>
            <a:r>
              <a:rPr lang="en-AU" sz="1200" b="1" u="sng" dirty="0"/>
              <a:t>71: </a:t>
            </a:r>
            <a:r>
              <a:rPr lang="en-AU" sz="1200" u="sng" dirty="0"/>
              <a:t>221-252.</a:t>
            </a:r>
            <a:endParaRPr lang="en-AU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7208927" y="2793806"/>
            <a:ext cx="163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RED SEAWEEDS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3897" y="4359688"/>
            <a:ext cx="2007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BROWN SEAWEEDS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3898" y="5996796"/>
            <a:ext cx="189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GREEN SEAWEEDS</a:t>
            </a:r>
          </a:p>
        </p:txBody>
      </p:sp>
      <p:sp>
        <p:nvSpPr>
          <p:cNvPr id="12" name="Oval 11"/>
          <p:cNvSpPr/>
          <p:nvPr/>
        </p:nvSpPr>
        <p:spPr>
          <a:xfrm>
            <a:off x="7372856" y="1486860"/>
            <a:ext cx="1307203" cy="1307203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7391413" y="4715085"/>
            <a:ext cx="1344527" cy="134452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7431649" y="3140560"/>
            <a:ext cx="1304290" cy="130429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31" y="2948190"/>
            <a:ext cx="40481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0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575629" y="241629"/>
            <a:ext cx="6858000" cy="6374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372" y="3544246"/>
            <a:ext cx="5192697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Even closely related species have 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different </a:t>
            </a:r>
            <a:r>
              <a:rPr lang="en-AU" dirty="0" err="1">
                <a:solidFill>
                  <a:schemeClr val="bg1"/>
                </a:solidFill>
              </a:rPr>
              <a:t>SeaFibres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4"/>
          <a:stretch/>
        </p:blipFill>
        <p:spPr>
          <a:xfrm>
            <a:off x="3118248" y="98336"/>
            <a:ext cx="3898246" cy="6891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0" b="37189"/>
          <a:stretch/>
        </p:blipFill>
        <p:spPr>
          <a:xfrm>
            <a:off x="0" y="4389120"/>
            <a:ext cx="2624866" cy="2463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5" t="12893" r="15596" b="1906"/>
          <a:stretch/>
        </p:blipFill>
        <p:spPr>
          <a:xfrm rot="16200000">
            <a:off x="-33869" y="1735305"/>
            <a:ext cx="2682763" cy="2624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0"/>
          <a:stretch/>
        </p:blipFill>
        <p:spPr>
          <a:xfrm>
            <a:off x="0" y="-26832"/>
            <a:ext cx="2619947" cy="25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00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9493"/>
            <a:ext cx="12192000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				  </a:t>
            </a:r>
            <a:r>
              <a:rPr lang="en-AU" sz="4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GlycoBiology</a:t>
            </a:r>
            <a:endParaRPr lang="en-AU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tlanta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725" y="675824"/>
            <a:ext cx="4888230" cy="2941836"/>
          </a:xfrm>
        </p:spPr>
        <p:txBody>
          <a:bodyPr>
            <a:normAutofit/>
          </a:bodyPr>
          <a:lstStyle/>
          <a:p>
            <a:r>
              <a:rPr lang="en-AU" sz="3200" dirty="0">
                <a:latin typeface="Atlanta" panose="020B0502020202020204" pitchFamily="34" charset="0"/>
              </a:rPr>
              <a:t>How does seaweed persist like this?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9" t="8042" r="29720" b="16433"/>
          <a:stretch/>
        </p:blipFill>
        <p:spPr>
          <a:xfrm>
            <a:off x="0" y="0"/>
            <a:ext cx="3569566" cy="438083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4135061"/>
            <a:ext cx="8118474" cy="2722939"/>
            <a:chOff x="0" y="4135061"/>
            <a:chExt cx="8118474" cy="2722939"/>
          </a:xfrm>
        </p:grpSpPr>
        <p:pic>
          <p:nvPicPr>
            <p:cNvPr id="4098" name="Picture 2" descr="http://vignette2.wikia.nocookie.net/piratesonline/images/3/3a/Bootstrap.jpg/revision/latest?cb=201008302126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5061"/>
              <a:ext cx="3569566" cy="2722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651885" y="5607950"/>
              <a:ext cx="4466589" cy="978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AU" sz="3200" dirty="0">
                  <a:latin typeface="Atlanta" panose="020B0502020202020204" pitchFamily="34" charset="0"/>
                  <a:ea typeface="+mj-ea"/>
                  <a:cs typeface="+mj-cs"/>
                </a:rPr>
                <a:t>when other surfaces look like this…..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15" y="-1"/>
            <a:ext cx="3651885" cy="262666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5230" y="2471818"/>
            <a:ext cx="3806770" cy="18741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AU" sz="3200" dirty="0">
                <a:latin typeface="Atlanta" panose="020B0502020202020204" pitchFamily="34" charset="0"/>
                <a:ea typeface="+mj-ea"/>
                <a:cs typeface="+mj-cs"/>
              </a:rPr>
              <a:t>Intercellular Matrix</a:t>
            </a:r>
          </a:p>
          <a:p>
            <a:pPr marL="0">
              <a:spcBef>
                <a:spcPct val="0"/>
              </a:spcBef>
            </a:pPr>
            <a:r>
              <a:rPr lang="en-AU" sz="2000" dirty="0">
                <a:latin typeface="Atlanta" panose="020B0502020202020204" pitchFamily="34" charset="0"/>
                <a:ea typeface="+mj-ea"/>
                <a:cs typeface="+mj-cs"/>
              </a:rPr>
              <a:t>The Glue</a:t>
            </a:r>
          </a:p>
          <a:p>
            <a:pPr marL="0">
              <a:spcBef>
                <a:spcPct val="0"/>
              </a:spcBef>
            </a:pPr>
            <a:r>
              <a:rPr lang="en-AU" sz="2000" dirty="0">
                <a:latin typeface="Atlanta" panose="020B0502020202020204" pitchFamily="34" charset="0"/>
                <a:ea typeface="+mj-ea"/>
                <a:cs typeface="+mj-cs"/>
              </a:rPr>
              <a:t>The Connector</a:t>
            </a:r>
          </a:p>
          <a:p>
            <a:pPr marL="0">
              <a:spcBef>
                <a:spcPct val="0"/>
              </a:spcBef>
            </a:pPr>
            <a:r>
              <a:rPr lang="en-AU" sz="2000" dirty="0">
                <a:latin typeface="Atlanta" panose="020B0502020202020204" pitchFamily="34" charset="0"/>
                <a:ea typeface="+mj-ea"/>
                <a:cs typeface="+mj-cs"/>
              </a:rPr>
              <a:t>The mechanical properties</a:t>
            </a:r>
          </a:p>
          <a:p>
            <a:pPr marL="0">
              <a:spcBef>
                <a:spcPct val="0"/>
              </a:spcBef>
            </a:pPr>
            <a:r>
              <a:rPr lang="en-AU" sz="2000" dirty="0">
                <a:latin typeface="Atlanta" panose="020B0502020202020204" pitchFamily="34" charset="0"/>
                <a:ea typeface="+mj-ea"/>
                <a:cs typeface="+mj-cs"/>
              </a:rPr>
              <a:t>The defence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819" y="4014060"/>
            <a:ext cx="2740919" cy="274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3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9616"/>
            <a:ext cx="12192000" cy="646331"/>
          </a:xfrm>
          <a:solidFill>
            <a:schemeClr val="accent3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A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		Gut Health &amp; Current Clinical Trials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21" y="-246960"/>
            <a:ext cx="2198337" cy="2198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893" y="-4334648"/>
            <a:ext cx="5175953" cy="39932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82802" y="6487064"/>
            <a:ext cx="1788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Dr. Dan Harmelin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D92CF-F720-402E-9999-5F25FF7B1403}"/>
              </a:ext>
            </a:extLst>
          </p:cNvPr>
          <p:cNvSpPr txBox="1"/>
          <p:nvPr/>
        </p:nvSpPr>
        <p:spPr>
          <a:xfrm>
            <a:off x="3057312" y="2273481"/>
            <a:ext cx="838165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400" dirty="0"/>
              <a:t>Reduced Cholesterol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400" dirty="0"/>
              <a:t>Reduced Inflammation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400" dirty="0"/>
              <a:t>Shifted gut flora to increase good </a:t>
            </a:r>
            <a:br>
              <a:rPr lang="en-AU" sz="4400" dirty="0"/>
            </a:br>
            <a:r>
              <a:rPr lang="en-AU" sz="4400" dirty="0"/>
              <a:t>bacteria like </a:t>
            </a:r>
            <a:r>
              <a:rPr lang="en-AU" sz="4400" i="1" dirty="0" err="1"/>
              <a:t>Bifidobacteria</a:t>
            </a:r>
            <a:endParaRPr lang="en-AU" sz="4400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F4DB87-997F-444D-9C28-9971410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15" y="2234917"/>
            <a:ext cx="1561652" cy="30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80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267" y="1203779"/>
            <a:ext cx="10515600" cy="4351338"/>
          </a:xfrm>
        </p:spPr>
        <p:txBody>
          <a:bodyPr/>
          <a:lstStyle/>
          <a:p>
            <a:r>
              <a:rPr lang="en-AU" dirty="0"/>
              <a:t>Case Study effect on psoriasis due to reduced </a:t>
            </a:r>
            <a:br>
              <a:rPr lang="en-AU" dirty="0"/>
            </a:br>
            <a:r>
              <a:rPr lang="en-AU" dirty="0"/>
              <a:t>inflammation from the gut – as featured in the Clever Guts Diet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b="16448"/>
          <a:stretch/>
        </p:blipFill>
        <p:spPr>
          <a:xfrm>
            <a:off x="161364" y="3170166"/>
            <a:ext cx="2894471" cy="3480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t="13346" r="26323" b="18285"/>
          <a:stretch/>
        </p:blipFill>
        <p:spPr>
          <a:xfrm>
            <a:off x="3184263" y="3170166"/>
            <a:ext cx="3479064" cy="3539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55" y="3195519"/>
            <a:ext cx="2623539" cy="351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849" y="2224043"/>
            <a:ext cx="19444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For 2 years </a:t>
            </a:r>
          </a:p>
          <a:p>
            <a:r>
              <a:rPr lang="en-AU" sz="2800" dirty="0"/>
              <a:t>prior to trial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8995" y="2224043"/>
            <a:ext cx="3159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During trial 3 weeks </a:t>
            </a:r>
          </a:p>
          <a:p>
            <a:r>
              <a:rPr lang="en-AU" sz="2800" dirty="0"/>
              <a:t>– bandages off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91755" y="2224043"/>
            <a:ext cx="2300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After trial </a:t>
            </a:r>
          </a:p>
          <a:p>
            <a:r>
              <a:rPr lang="en-AU" sz="2800" dirty="0"/>
              <a:t>– bandages 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66967"/>
            <a:ext cx="12192000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		Gut microbiome response</a:t>
            </a:r>
            <a:endParaRPr lang="en-AU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tlanta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"/>
            <a:ext cx="1577515" cy="1577515"/>
          </a:xfrm>
          <a:prstGeom prst="rect">
            <a:avLst/>
          </a:prstGeom>
        </p:spPr>
      </p:pic>
      <p:pic>
        <p:nvPicPr>
          <p:cNvPr id="12" name="Picture 2" descr="https://cleverguts.com/wp-content/uploads/sites/2/2017/04/MOSLEY-087-edit-sm-wide-1024x6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7" r="23502"/>
          <a:stretch/>
        </p:blipFill>
        <p:spPr bwMode="auto">
          <a:xfrm>
            <a:off x="9727292" y="3703789"/>
            <a:ext cx="2643729" cy="315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9734" t="29762" r="66291" b="34021"/>
          <a:stretch/>
        </p:blipFill>
        <p:spPr>
          <a:xfrm>
            <a:off x="10428043" y="1086006"/>
            <a:ext cx="1561379" cy="22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2875-2ED3-4B78-BE6C-B0A9124EBFF4}" type="slidenum">
              <a:rPr lang="en-AU" smtClean="0"/>
              <a:t>15</a:t>
            </a:fld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995645" y="5533795"/>
            <a:ext cx="1560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tlanta" panose="020B0502020202020204" pitchFamily="34" charset="0"/>
              </a:rPr>
              <a:t>SUPPLEMENTS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6523" y="3845503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tlanta" panose="020B0502020202020204" pitchFamily="34" charset="0"/>
              </a:rPr>
              <a:t>SKIN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00353" y="1871862"/>
            <a:ext cx="73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tlanta" panose="020B0502020202020204" pitchFamily="34" charset="0"/>
              </a:rPr>
              <a:t>FOOD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31FB1A-6BC2-4F7F-BA47-623487DDD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9" y="128453"/>
            <a:ext cx="2217607" cy="136684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DD5103A-3157-412C-A1B0-3902B3F2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57" y="-14216"/>
            <a:ext cx="3290646" cy="67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87437BE6-4B69-46C7-8AFD-BC9DA33BB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3846" r="-1"/>
          <a:stretch/>
        </p:blipFill>
        <p:spPr bwMode="auto">
          <a:xfrm>
            <a:off x="7295798" y="0"/>
            <a:ext cx="3701315" cy="677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167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51571" y="5793969"/>
            <a:ext cx="2057400" cy="365125"/>
          </a:xfrm>
        </p:spPr>
        <p:txBody>
          <a:bodyPr/>
          <a:lstStyle/>
          <a:p>
            <a:fld id="{AD0F2875-2ED3-4B78-BE6C-B0A9124EBFF4}" type="slidenum">
              <a:rPr lang="en-AU" smtClean="0"/>
              <a:t>16</a:t>
            </a:fld>
            <a:endParaRPr lang="en-AU"/>
          </a:p>
        </p:txBody>
      </p:sp>
      <p:pic>
        <p:nvPicPr>
          <p:cNvPr id="6" name="Content Placeholder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9"/>
          <a:stretch/>
        </p:blipFill>
        <p:spPr>
          <a:xfrm>
            <a:off x="2909034" y="638134"/>
            <a:ext cx="2259792" cy="1912022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9651571" y="57939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0F2875-2ED3-4B78-BE6C-B0A9124EBFF4}" type="slidenum">
              <a:rPr lang="en-AU"/>
              <a:pPr/>
              <a:t>16</a:t>
            </a:fld>
            <a:endParaRPr lang="en-AU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"/>
            <a:ext cx="12192000" cy="4801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</a:defRPr>
            </a:lvl1pPr>
          </a:lstStyle>
          <a:p>
            <a:r>
              <a:rPr lang="en-AU" dirty="0"/>
              <a:t>PhycoHealth marketing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/>
        </p:blipFill>
        <p:spPr>
          <a:xfrm>
            <a:off x="9548537" y="2710397"/>
            <a:ext cx="2179165" cy="1944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20" y="2680639"/>
            <a:ext cx="2005796" cy="1974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955" y="619286"/>
            <a:ext cx="1949718" cy="1949718"/>
          </a:xfrm>
          <a:prstGeom prst="rect">
            <a:avLst/>
          </a:prstGeom>
        </p:spPr>
      </p:pic>
      <p:pic>
        <p:nvPicPr>
          <p:cNvPr id="13" name="Picture 12" descr="20160925_1801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34979" r="3917" b="13567"/>
          <a:stretch/>
        </p:blipFill>
        <p:spPr bwMode="auto">
          <a:xfrm>
            <a:off x="7428954" y="2691419"/>
            <a:ext cx="1954702" cy="196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3217" y="4674160"/>
            <a:ext cx="3735755" cy="2035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" r="5130"/>
          <a:stretch/>
        </p:blipFill>
        <p:spPr>
          <a:xfrm>
            <a:off x="9538673" y="626190"/>
            <a:ext cx="2228850" cy="1938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 r="26972"/>
          <a:stretch/>
        </p:blipFill>
        <p:spPr>
          <a:xfrm>
            <a:off x="2919999" y="2663249"/>
            <a:ext cx="2238720" cy="39990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19734" t="29762" r="66291" b="34021"/>
          <a:stretch/>
        </p:blipFill>
        <p:spPr>
          <a:xfrm>
            <a:off x="5264658" y="4662757"/>
            <a:ext cx="1371657" cy="1999509"/>
          </a:xfrm>
          <a:prstGeom prst="rect">
            <a:avLst/>
          </a:prstGeom>
        </p:spPr>
      </p:pic>
      <p:pic>
        <p:nvPicPr>
          <p:cNvPr id="22" name="Picture 2" descr="https://cleverguts.com/wp-content/uploads/sites/2/2017/04/MOSLEY-087-edit-sm-wide-1024x62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7" r="23502"/>
          <a:stretch/>
        </p:blipFill>
        <p:spPr bwMode="auto">
          <a:xfrm>
            <a:off x="6529015" y="4668798"/>
            <a:ext cx="1715308" cy="204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487" y="3982238"/>
            <a:ext cx="2182372" cy="947930"/>
          </a:xfrm>
          <a:prstGeom prst="rect">
            <a:avLst/>
          </a:prstGeom>
        </p:spPr>
      </p:pic>
      <p:pic>
        <p:nvPicPr>
          <p:cNvPr id="2050" name="Picture 2" descr="https://static.wixstatic.com/media/e9f50b_d19ffabdf77f4198b81213ca6e975c7b~mv2.png/v1/fill/w_750,h_178,al_c,lg_1/e9f50b_d19ffabdf77f4198b81213ca6e975c7b~mv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156" y="5987190"/>
            <a:ext cx="2473064" cy="5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r="28440"/>
          <a:stretch/>
        </p:blipFill>
        <p:spPr>
          <a:xfrm>
            <a:off x="5328826" y="647420"/>
            <a:ext cx="1986882" cy="1917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0D4085-FCA7-4630-A650-3B871B3B6DE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10829"/>
          <a:stretch/>
        </p:blipFill>
        <p:spPr>
          <a:xfrm>
            <a:off x="168313" y="638134"/>
            <a:ext cx="2675843" cy="3297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4DA626-ED2D-45FA-95A4-7070DE0CA39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7" y="3982238"/>
            <a:ext cx="2680028" cy="26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62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853"/>
            <a:ext cx="12192000" cy="1200329"/>
          </a:xfrm>
          <a:solidFill>
            <a:schemeClr val="accent3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A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Hot of the press: Seaweed &amp; Skin Scaffolds</a:t>
            </a:r>
            <a:br>
              <a:rPr lang="en-A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</a:br>
            <a:r>
              <a:rPr lang="en-A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The future of tissue regeneration with seaweed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2875-2ED3-4B78-BE6C-B0A9124EBFF4}" type="slidenum">
              <a:rPr lang="en-AU" smtClean="0"/>
              <a:t>17</a:t>
            </a:fld>
            <a:endParaRPr lang="en-AU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7" name="图片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6"/>
          <a:stretch/>
        </p:blipFill>
        <p:spPr bwMode="auto">
          <a:xfrm>
            <a:off x="385481" y="1244263"/>
            <a:ext cx="2582102" cy="5477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83224" y="1570576"/>
            <a:ext cx="2760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Our green seaweed extracts are very similar to the connective tissue in our own skin.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Allows skin cells to attach and thrive.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Anti-inflammatory action.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Protect and binds collagen.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CCC5E-279E-4E4A-B37B-68068D27A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76" y="3687632"/>
            <a:ext cx="6678706" cy="3033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8764E3-F7A4-4DAE-9096-B620B51434ED}"/>
              </a:ext>
            </a:extLst>
          </p:cNvPr>
          <p:cNvSpPr txBox="1"/>
          <p:nvPr/>
        </p:nvSpPr>
        <p:spPr>
          <a:xfrm>
            <a:off x="7933763" y="1504157"/>
            <a:ext cx="5638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We are making new therapeutic </a:t>
            </a:r>
            <a:br>
              <a:rPr lang="en-AU" dirty="0"/>
            </a:br>
            <a:r>
              <a:rPr lang="en-AU" dirty="0"/>
              <a:t>products for </a:t>
            </a:r>
            <a:br>
              <a:rPr lang="en-AU" dirty="0"/>
            </a:br>
            <a:r>
              <a:rPr lang="en-AU" dirty="0">
                <a:solidFill>
                  <a:schemeClr val="accent1"/>
                </a:solidFill>
              </a:rPr>
              <a:t>wound healing and tissue regeneration, 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but also including our seaweed extract </a:t>
            </a:r>
            <a:br>
              <a:rPr lang="en-AU" dirty="0"/>
            </a:br>
            <a:r>
              <a:rPr lang="en-AU" dirty="0"/>
              <a:t>in a new range of </a:t>
            </a:r>
          </a:p>
          <a:p>
            <a:r>
              <a:rPr lang="en-AU" dirty="0">
                <a:solidFill>
                  <a:schemeClr val="accent1"/>
                </a:solidFill>
              </a:rPr>
              <a:t>marine skin care</a:t>
            </a:r>
          </a:p>
        </p:txBody>
      </p:sp>
      <p:pic>
        <p:nvPicPr>
          <p:cNvPr id="20" name="Picture 14" descr="Image result for bioink tissue regeneration">
            <a:extLst>
              <a:ext uri="{FF2B5EF4-FFF2-40B4-BE49-F238E27FC236}">
                <a16:creationId xmlns:a16="http://schemas.microsoft.com/office/drawing/2014/main" id="{FD708C7A-EE9F-4B01-BC9B-2EC6CBAE4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326" y="1535286"/>
            <a:ext cx="2377381" cy="22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8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1179"/>
            <a:ext cx="12192000" cy="646331"/>
          </a:xfrm>
          <a:solidFill>
            <a:srgbClr val="06686D">
              <a:alpha val="40000"/>
            </a:srgb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endParaRPr lang="en-AU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tlanta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8"/>
          <a:stretch/>
        </p:blipFill>
        <p:spPr>
          <a:xfrm>
            <a:off x="8373865" y="4464424"/>
            <a:ext cx="3818136" cy="2393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96" y="3819494"/>
            <a:ext cx="2450238" cy="2430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4" y="2250348"/>
            <a:ext cx="2311392" cy="2649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89" y="1990889"/>
            <a:ext cx="2259185" cy="3504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16" y="3743172"/>
            <a:ext cx="2558976" cy="2829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42" y="-107607"/>
            <a:ext cx="1849579" cy="184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818" y="62475"/>
            <a:ext cx="1877032" cy="1877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76" y="-96010"/>
            <a:ext cx="1636198" cy="16361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75" y="128664"/>
            <a:ext cx="1862225" cy="18622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83" y="-96010"/>
            <a:ext cx="1502069" cy="1502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" y="-121535"/>
            <a:ext cx="1663231" cy="18450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25" y="-310304"/>
            <a:ext cx="1820732" cy="182073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2402" y="1513559"/>
            <a:ext cx="8186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accent3">
                    <a:lumMod val="50000"/>
                  </a:schemeClr>
                </a:solidFill>
                <a:latin typeface="Atlanta" panose="020B0502020202020204" pitchFamily="34" charset="0"/>
              </a:rPr>
              <a:t>SEAWEED: </a:t>
            </a:r>
            <a:r>
              <a:rPr lang="en-AU" dirty="0">
                <a:solidFill>
                  <a:schemeClr val="accent3">
                    <a:lumMod val="50000"/>
                  </a:schemeClr>
                </a:solidFill>
                <a:latin typeface="Atlanta" panose="020B0502020202020204" pitchFamily="34" charset="0"/>
              </a:rPr>
              <a:t>EXPANDING THE WESTERN SEAFOOD PARADIGM</a:t>
            </a:r>
          </a:p>
        </p:txBody>
      </p:sp>
    </p:spTree>
    <p:extLst>
      <p:ext uri="{BB962C8B-B14F-4D97-AF65-F5344CB8AC3E}">
        <p14:creationId xmlns:p14="http://schemas.microsoft.com/office/powerpoint/2010/main" val="325190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4" t="-135" r="12505" b="135"/>
          <a:stretch/>
        </p:blipFill>
        <p:spPr>
          <a:xfrm>
            <a:off x="0" y="-5986"/>
            <a:ext cx="12192000" cy="6863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7528" y="189728"/>
            <a:ext cx="5916839" cy="920498"/>
          </a:xfrm>
        </p:spPr>
        <p:txBody>
          <a:bodyPr/>
          <a:lstStyle/>
          <a:p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Why Seaweed?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340009" y="1159642"/>
            <a:ext cx="1607994" cy="1593130"/>
            <a:chOff x="1193541" y="1042106"/>
            <a:chExt cx="1607994" cy="1593130"/>
          </a:xfrm>
        </p:grpSpPr>
        <p:sp>
          <p:nvSpPr>
            <p:cNvPr id="6" name="Oval 5"/>
            <p:cNvSpPr/>
            <p:nvPr/>
          </p:nvSpPr>
          <p:spPr>
            <a:xfrm>
              <a:off x="1193541" y="1042106"/>
              <a:ext cx="1564849" cy="159313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tlanta" panose="020B0502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12638" y="1214203"/>
              <a:ext cx="15888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$10B Sustainable </a:t>
              </a:r>
            </a:p>
            <a:p>
              <a:pPr algn="ctr"/>
              <a:r>
                <a:rPr lang="en-AU" b="1" dirty="0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global</a:t>
              </a:r>
            </a:p>
            <a:p>
              <a:pPr algn="ctr"/>
              <a:r>
                <a:rPr lang="en-AU" b="1" dirty="0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Crop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65318" y="1023689"/>
            <a:ext cx="1740107" cy="1731122"/>
            <a:chOff x="4956560" y="1062007"/>
            <a:chExt cx="1575586" cy="1593130"/>
          </a:xfrm>
        </p:grpSpPr>
        <p:sp>
          <p:nvSpPr>
            <p:cNvPr id="9" name="Oval 8"/>
            <p:cNvSpPr/>
            <p:nvPr/>
          </p:nvSpPr>
          <p:spPr>
            <a:xfrm>
              <a:off x="4956560" y="1062007"/>
              <a:ext cx="1564849" cy="159313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bg1"/>
                </a:solidFill>
                <a:latin typeface="Atlanta" panose="020B0502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82378" y="1401138"/>
              <a:ext cx="1549768" cy="84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Carbon efficiency opportunity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22722" y="2411440"/>
            <a:ext cx="1728250" cy="1659482"/>
            <a:chOff x="3967937" y="4587015"/>
            <a:chExt cx="2073815" cy="2030601"/>
          </a:xfrm>
        </p:grpSpPr>
        <p:sp>
          <p:nvSpPr>
            <p:cNvPr id="12" name="Oval 11"/>
            <p:cNvSpPr/>
            <p:nvPr/>
          </p:nvSpPr>
          <p:spPr>
            <a:xfrm>
              <a:off x="3967937" y="4587015"/>
              <a:ext cx="2052639" cy="203060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tlanta" panose="020B0502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22120" y="5127607"/>
              <a:ext cx="2019632" cy="969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Underexploited resource in the West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281031" y="4972263"/>
            <a:ext cx="1744093" cy="1689759"/>
            <a:chOff x="2164934" y="3747234"/>
            <a:chExt cx="2096914" cy="2134811"/>
          </a:xfrm>
        </p:grpSpPr>
        <p:sp>
          <p:nvSpPr>
            <p:cNvPr id="16" name="Oval 15"/>
            <p:cNvSpPr/>
            <p:nvPr/>
          </p:nvSpPr>
          <p:spPr>
            <a:xfrm>
              <a:off x="2164934" y="3747234"/>
              <a:ext cx="2096914" cy="213481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tlanta" panose="020B0502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01599" y="4064412"/>
              <a:ext cx="1653017" cy="1516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Future Health</a:t>
              </a:r>
            </a:p>
            <a:p>
              <a:pPr algn="ctr"/>
              <a:r>
                <a:rPr lang="en-AU" b="1" dirty="0" err="1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Biomatrix</a:t>
              </a:r>
              <a:r>
                <a:rPr lang="en-AU" b="1" dirty="0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 </a:t>
              </a:r>
            </a:p>
            <a:p>
              <a:pPr algn="ctr"/>
              <a:r>
                <a:rPr lang="en-AU" b="1" dirty="0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materials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471326" y="3238103"/>
            <a:ext cx="1603304" cy="1593130"/>
            <a:chOff x="2834963" y="2793546"/>
            <a:chExt cx="1603304" cy="1593130"/>
          </a:xfrm>
        </p:grpSpPr>
        <p:sp>
          <p:nvSpPr>
            <p:cNvPr id="22" name="Oval 21"/>
            <p:cNvSpPr/>
            <p:nvPr/>
          </p:nvSpPr>
          <p:spPr>
            <a:xfrm>
              <a:off x="2834963" y="2793546"/>
              <a:ext cx="1564849" cy="159313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Atlanta" panose="020B0502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836675" y="3168993"/>
              <a:ext cx="160159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Non-binary platform of products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32939" y="1947033"/>
            <a:ext cx="1541095" cy="1510187"/>
            <a:chOff x="-8649449" y="-1314895"/>
            <a:chExt cx="1541095" cy="1510187"/>
          </a:xfrm>
        </p:grpSpPr>
        <p:sp>
          <p:nvSpPr>
            <p:cNvPr id="25" name="Oval 24"/>
            <p:cNvSpPr/>
            <p:nvPr/>
          </p:nvSpPr>
          <p:spPr>
            <a:xfrm>
              <a:off x="-8649268" y="-1314895"/>
              <a:ext cx="1540914" cy="151018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Atlanta" panose="020B0502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8649449" y="-1004072"/>
              <a:ext cx="154109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The customer is excited</a:t>
              </a:r>
            </a:p>
            <a:p>
              <a:pPr algn="ctr"/>
              <a:r>
                <a:rPr lang="en-AU" b="1" dirty="0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But…..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807259" y="3177875"/>
            <a:ext cx="1588898" cy="1456612"/>
            <a:chOff x="4057690" y="4523018"/>
            <a:chExt cx="1744093" cy="1689759"/>
          </a:xfrm>
        </p:grpSpPr>
        <p:sp>
          <p:nvSpPr>
            <p:cNvPr id="31" name="Oval 30"/>
            <p:cNvSpPr/>
            <p:nvPr/>
          </p:nvSpPr>
          <p:spPr>
            <a:xfrm>
              <a:off x="4057690" y="4523018"/>
              <a:ext cx="1744093" cy="168975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tlanta" panose="020B0502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72941" y="4820871"/>
              <a:ext cx="15234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Australia has unique opportunity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10950" y="1028226"/>
            <a:ext cx="1317925" cy="1297781"/>
            <a:chOff x="221615" y="2084063"/>
            <a:chExt cx="1563754" cy="1510187"/>
          </a:xfrm>
        </p:grpSpPr>
        <p:sp>
          <p:nvSpPr>
            <p:cNvPr id="29" name="Oval 28"/>
            <p:cNvSpPr/>
            <p:nvPr/>
          </p:nvSpPr>
          <p:spPr>
            <a:xfrm>
              <a:off x="244455" y="2084063"/>
              <a:ext cx="1540914" cy="151018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Atlanta" panose="020B0502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1615" y="2300327"/>
              <a:ext cx="1541095" cy="1036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Fastest growing crop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501515" y="4259470"/>
            <a:ext cx="1406077" cy="1362273"/>
            <a:chOff x="9450171" y="4448960"/>
            <a:chExt cx="1744093" cy="1689759"/>
          </a:xfrm>
        </p:grpSpPr>
        <p:sp>
          <p:nvSpPr>
            <p:cNvPr id="32" name="Oval 31"/>
            <p:cNvSpPr/>
            <p:nvPr/>
          </p:nvSpPr>
          <p:spPr>
            <a:xfrm>
              <a:off x="9450171" y="4448960"/>
              <a:ext cx="1744093" cy="168975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tlanta" panose="020B0502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577532" y="4976256"/>
              <a:ext cx="16015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Nutritional </a:t>
              </a:r>
            </a:p>
            <a:p>
              <a:pPr algn="ctr"/>
              <a:r>
                <a:rPr lang="en-AU" b="1" dirty="0">
                  <a:solidFill>
                    <a:schemeClr val="tx2"/>
                  </a:solidFill>
                  <a:latin typeface="Atlanta" panose="020B0502020202020204" pitchFamily="34" charset="0"/>
                  <a:ea typeface="BRSeikaishotaiKakucho" panose="03000609000000000000" pitchFamily="65" charset="-128"/>
                  <a:cs typeface="Aharoni" panose="02010803020104030203" pitchFamily="2" charset="-79"/>
                </a:rPr>
                <a:t>potency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131027E-43C9-450A-A6CD-AE7D0E38C368}"/>
              </a:ext>
            </a:extLst>
          </p:cNvPr>
          <p:cNvSpPr txBox="1"/>
          <p:nvPr/>
        </p:nvSpPr>
        <p:spPr>
          <a:xfrm>
            <a:off x="2681666" y="3659716"/>
            <a:ext cx="3480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i="1" dirty="0">
                <a:solidFill>
                  <a:schemeClr val="accent2">
                    <a:lumMod val="50000"/>
                  </a:schemeClr>
                </a:solidFill>
              </a:rPr>
              <a:t>…. requires education and </a:t>
            </a:r>
          </a:p>
          <a:p>
            <a:r>
              <a:rPr lang="en-AU" sz="2400" i="1" dirty="0">
                <a:solidFill>
                  <a:schemeClr val="accent2">
                    <a:lumMod val="50000"/>
                  </a:schemeClr>
                </a:solidFill>
              </a:rPr>
              <a:t>effective marketing</a:t>
            </a:r>
          </a:p>
        </p:txBody>
      </p:sp>
    </p:spTree>
    <p:extLst>
      <p:ext uri="{BB962C8B-B14F-4D97-AF65-F5344CB8AC3E}">
        <p14:creationId xmlns:p14="http://schemas.microsoft.com/office/powerpoint/2010/main" val="38282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6331"/>
          </a:xfrm>
          <a:solidFill>
            <a:schemeClr val="accent3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A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The rise of modern global seaweed crops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2875-2ED3-4B78-BE6C-B0A9124EBFF4}" type="slidenum">
              <a:rPr lang="en-AU" smtClean="0"/>
              <a:t>3</a:t>
            </a:fld>
            <a:endParaRPr lang="en-AU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2769" r="994" b="1730"/>
          <a:stretch/>
        </p:blipFill>
        <p:spPr bwMode="auto">
          <a:xfrm>
            <a:off x="6924757" y="2885244"/>
            <a:ext cx="4731624" cy="3488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65061" y="1185092"/>
            <a:ext cx="5261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Atlanta" panose="020B0502020202020204" pitchFamily="34" charset="0"/>
              </a:rPr>
              <a:t>Current global farmed seaweed production </a:t>
            </a:r>
            <a:r>
              <a:rPr lang="en-AU" sz="2000" b="1" u="sng" dirty="0">
                <a:latin typeface="Atlanta" panose="020B0502020202020204" pitchFamily="34" charset="0"/>
              </a:rPr>
              <a:t>outweighs</a:t>
            </a:r>
            <a:r>
              <a:rPr lang="en-AU" sz="2000" dirty="0">
                <a:latin typeface="Atlanta" panose="020B0502020202020204" pitchFamily="34" charset="0"/>
              </a:rPr>
              <a:t> other aquaculture production… but it is mostly in Asia and the west is far behind.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AC197D-86E3-476F-8E74-E2D8C4D9660F}"/>
              </a:ext>
            </a:extLst>
          </p:cNvPr>
          <p:cNvGrpSpPr/>
          <p:nvPr/>
        </p:nvGrpSpPr>
        <p:grpSpPr>
          <a:xfrm>
            <a:off x="129495" y="794853"/>
            <a:ext cx="6471589" cy="5139698"/>
            <a:chOff x="1774618" y="2101400"/>
            <a:chExt cx="4826466" cy="38331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DA90C1-6CE6-4D7C-963B-CD96EAC2176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3" t="4978" r="5022" b="6827"/>
            <a:stretch/>
          </p:blipFill>
          <p:spPr bwMode="auto">
            <a:xfrm>
              <a:off x="1814482" y="2928220"/>
              <a:ext cx="2932195" cy="27112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7BCFEC-942E-4351-8002-B17F26614D99}"/>
                </a:ext>
              </a:extLst>
            </p:cNvPr>
            <p:cNvSpPr txBox="1"/>
            <p:nvPr/>
          </p:nvSpPr>
          <p:spPr>
            <a:xfrm rot="16200000">
              <a:off x="3606219" y="3869723"/>
              <a:ext cx="590226" cy="35394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sz="1400" dirty="0"/>
                <a:t>1970</a:t>
              </a:r>
            </a:p>
            <a:p>
              <a:r>
                <a:rPr lang="en-AU" sz="1400" dirty="0"/>
                <a:t> </a:t>
              </a:r>
            </a:p>
            <a:p>
              <a:endParaRPr lang="en-AU" sz="1400" dirty="0"/>
            </a:p>
            <a:p>
              <a:r>
                <a:rPr lang="en-AU" sz="1400" dirty="0"/>
                <a:t>1980 </a:t>
              </a:r>
            </a:p>
            <a:p>
              <a:endParaRPr lang="en-AU" sz="1400" dirty="0"/>
            </a:p>
            <a:p>
              <a:endParaRPr lang="en-AU" sz="1400" dirty="0"/>
            </a:p>
            <a:p>
              <a:r>
                <a:rPr lang="en-AU" sz="1400" dirty="0"/>
                <a:t>2000</a:t>
              </a:r>
            </a:p>
            <a:p>
              <a:endParaRPr lang="en-AU" sz="1400" dirty="0"/>
            </a:p>
            <a:p>
              <a:endParaRPr lang="en-AU" sz="1400" dirty="0"/>
            </a:p>
            <a:p>
              <a:r>
                <a:rPr lang="en-AU" sz="1400" dirty="0"/>
                <a:t>2010</a:t>
              </a:r>
            </a:p>
            <a:p>
              <a:endParaRPr lang="en-AU" sz="1400" dirty="0"/>
            </a:p>
            <a:p>
              <a:endParaRPr lang="en-AU" sz="1400" dirty="0"/>
            </a:p>
            <a:p>
              <a:r>
                <a:rPr lang="en-AU" sz="1400" dirty="0"/>
                <a:t>2020</a:t>
              </a:r>
            </a:p>
            <a:p>
              <a:r>
                <a:rPr lang="en-AU" sz="1400" dirty="0"/>
                <a:t> </a:t>
              </a:r>
            </a:p>
            <a:p>
              <a:endParaRPr lang="en-AU" sz="1400" dirty="0"/>
            </a:p>
            <a:p>
              <a:r>
                <a:rPr lang="en-AU" sz="1400" dirty="0"/>
                <a:t>2030</a:t>
              </a: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7FB029BB-1537-4F11-AC22-2B4CE7B7D2BC}"/>
                </a:ext>
              </a:extLst>
            </p:cNvPr>
            <p:cNvSpPr/>
            <p:nvPr/>
          </p:nvSpPr>
          <p:spPr>
            <a:xfrm rot="5931076">
              <a:off x="3721848" y="3551957"/>
              <a:ext cx="2143434" cy="1293435"/>
            </a:xfrm>
            <a:prstGeom prst="arc">
              <a:avLst/>
            </a:prstGeom>
            <a:ln w="38100">
              <a:solidFill>
                <a:srgbClr val="BBF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A428832-186D-472D-999C-B340A7D63646}"/>
                </a:ext>
              </a:extLst>
            </p:cNvPr>
            <p:cNvCxnSpPr/>
            <p:nvPr/>
          </p:nvCxnSpPr>
          <p:spPr>
            <a:xfrm flipV="1">
              <a:off x="2222091" y="5250426"/>
              <a:ext cx="3448957" cy="983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F473A2-9C76-4913-B21F-32E243496856}"/>
                </a:ext>
              </a:extLst>
            </p:cNvPr>
            <p:cNvSpPr txBox="1"/>
            <p:nvPr/>
          </p:nvSpPr>
          <p:spPr>
            <a:xfrm>
              <a:off x="2318282" y="3726903"/>
              <a:ext cx="17423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Global Seaweed </a:t>
              </a:r>
            </a:p>
            <a:p>
              <a:r>
                <a:rPr lang="en-AU" dirty="0"/>
                <a:t>Production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5E731-F683-4726-AC01-4F3F12A76B1B}"/>
                </a:ext>
              </a:extLst>
            </p:cNvPr>
            <p:cNvSpPr txBox="1"/>
            <p:nvPr/>
          </p:nvSpPr>
          <p:spPr>
            <a:xfrm>
              <a:off x="5470262" y="4142401"/>
              <a:ext cx="11308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The future is </a:t>
              </a:r>
            </a:p>
            <a:p>
              <a:r>
                <a:rPr lang="en-A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green seaweed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A35341-CD53-4532-AADF-CD7164D19047}"/>
                </a:ext>
              </a:extLst>
            </p:cNvPr>
            <p:cNvSpPr txBox="1"/>
            <p:nvPr/>
          </p:nvSpPr>
          <p:spPr>
            <a:xfrm>
              <a:off x="4616303" y="3755345"/>
              <a:ext cx="7825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00" dirty="0">
                  <a:solidFill>
                    <a:srgbClr val="95876B"/>
                  </a:solidFill>
                </a:rPr>
                <a:t>Brown Kelp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7FC0D5-24DA-46E1-9B62-7FAFDF6E0C17}"/>
                </a:ext>
              </a:extLst>
            </p:cNvPr>
            <p:cNvSpPr txBox="1"/>
            <p:nvPr/>
          </p:nvSpPr>
          <p:spPr>
            <a:xfrm>
              <a:off x="4599976" y="2994207"/>
              <a:ext cx="9252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00" dirty="0">
                  <a:solidFill>
                    <a:srgbClr val="FF0000"/>
                  </a:solidFill>
                </a:rPr>
                <a:t>Red seaweeds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8442B6-EE8A-4C26-BB38-B3924D0057B8}"/>
                </a:ext>
              </a:extLst>
            </p:cNvPr>
            <p:cNvSpPr/>
            <p:nvPr/>
          </p:nvSpPr>
          <p:spPr>
            <a:xfrm>
              <a:off x="1774618" y="2101400"/>
              <a:ext cx="4572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AU" sz="1200" b="1" dirty="0">
                  <a:solidFill>
                    <a:schemeClr val="accent6"/>
                  </a:solidFill>
                  <a:latin typeface="Atlanta" panose="020B0502020202020204" pitchFamily="34" charset="0"/>
                  <a:cs typeface="Aharoni" panose="02010803020104030203" pitchFamily="2" charset="-79"/>
                </a:rPr>
                <a:t>A history of seaweed crops </a:t>
              </a:r>
            </a:p>
            <a:p>
              <a:r>
                <a:rPr lang="en-AU" sz="1200" b="1" dirty="0">
                  <a:solidFill>
                    <a:schemeClr val="accent6"/>
                  </a:solidFill>
                  <a:latin typeface="Atlanta" panose="020B0502020202020204" pitchFamily="34" charset="0"/>
                  <a:cs typeface="Aharoni" panose="02010803020104030203" pitchFamily="2" charset="-79"/>
                </a:rPr>
                <a:t>That started in the 1940s:</a:t>
              </a: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lang="en-AU" sz="1200" b="1" dirty="0">
                  <a:solidFill>
                    <a:schemeClr val="accent6"/>
                  </a:solidFill>
                  <a:latin typeface="Atlanta" panose="020B0502020202020204" pitchFamily="34" charset="0"/>
                  <a:cs typeface="Aharoni" panose="02010803020104030203" pitchFamily="2" charset="-79"/>
                </a:rPr>
                <a:t>Rise of the reds</a:t>
              </a: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lang="en-AU" sz="1200" b="1" dirty="0">
                  <a:solidFill>
                    <a:schemeClr val="accent6"/>
                  </a:solidFill>
                  <a:latin typeface="Atlanta" panose="020B0502020202020204" pitchFamily="34" charset="0"/>
                  <a:cs typeface="Aharoni" panose="02010803020104030203" pitchFamily="2" charset="-79"/>
                </a:rPr>
                <a:t>Base is brown</a:t>
              </a: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lang="en-AU" sz="1200" b="1" dirty="0">
                  <a:solidFill>
                    <a:schemeClr val="accent6"/>
                  </a:solidFill>
                  <a:latin typeface="Atlanta" panose="020B0502020202020204" pitchFamily="34" charset="0"/>
                  <a:cs typeface="Aharoni" panose="02010803020104030203" pitchFamily="2" charset="-79"/>
                </a:rPr>
                <a:t>Future is green</a:t>
              </a:r>
              <a:endParaRPr lang="en-A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966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88997" y="1329027"/>
            <a:ext cx="4686665" cy="2424367"/>
            <a:chOff x="600781" y="1326617"/>
            <a:chExt cx="4776134" cy="25395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00960">
              <a:off x="600781" y="1326617"/>
              <a:ext cx="1747327" cy="25395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2845453" y="1837063"/>
              <a:ext cx="25314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Species &amp; </a:t>
              </a:r>
            </a:p>
            <a:p>
              <a:r>
                <a:rPr lang="en-AU" dirty="0"/>
                <a:t>Nutritional opportunities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885220" y="1698791"/>
              <a:ext cx="931856" cy="9578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2009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7788154" y="4213014"/>
            <a:ext cx="3810520" cy="20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29" y="6407"/>
            <a:ext cx="12192000" cy="646331"/>
          </a:xfrm>
          <a:solidFill>
            <a:schemeClr val="accent3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A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Retrospective strategy for Australia since 2009 –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85171" y="6283182"/>
            <a:ext cx="43062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1000" dirty="0">
                <a:latin typeface="Segoe UI" panose="020B0502040204020203" pitchFamily="34" charset="0"/>
              </a:rPr>
              <a:t>All of our RIRDC/</a:t>
            </a:r>
            <a:r>
              <a:rPr lang="en-AU" sz="1000" dirty="0" err="1">
                <a:latin typeface="Segoe UI" panose="020B0502040204020203" pitchFamily="34" charset="0"/>
              </a:rPr>
              <a:t>AgriFutures</a:t>
            </a:r>
            <a:r>
              <a:rPr lang="en-AU" sz="1000" dirty="0">
                <a:latin typeface="Segoe UI" panose="020B0502040204020203" pitchFamily="34" charset="0"/>
              </a:rPr>
              <a:t> research reports since 2009 can be sought at: </a:t>
            </a:r>
            <a:r>
              <a:rPr lang="en-AU" sz="1000" dirty="0">
                <a:latin typeface="Segoe UI" panose="020B0502040204020203" pitchFamily="34" charset="0"/>
                <a:hlinkClick r:id="rId4"/>
              </a:rPr>
              <a:t>http://www.agrifutures.com.au/publications-resources/publications/</a:t>
            </a:r>
            <a:endParaRPr lang="en-AU" sz="1000" dirty="0">
              <a:latin typeface="Segoe UI" panose="020B0502040204020203" pitchFamily="34" charset="0"/>
            </a:endParaRPr>
          </a:p>
          <a:p>
            <a:pPr algn="r"/>
            <a:r>
              <a:rPr lang="en-AU" sz="1000" u="sng" dirty="0">
                <a:latin typeface="Segoe UI" panose="020B0502040204020203" pitchFamily="34" charset="0"/>
              </a:rPr>
              <a:t>AND entering the search term “seaweed”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8557" y="2340659"/>
            <a:ext cx="5244064" cy="2633700"/>
            <a:chOff x="8557" y="2340659"/>
            <a:chExt cx="5244064" cy="26337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7" y="2340659"/>
              <a:ext cx="2261812" cy="2633700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1805728" y="3319344"/>
              <a:ext cx="3446893" cy="914400"/>
              <a:chOff x="1805728" y="3319344"/>
              <a:chExt cx="3446893" cy="91440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661719" y="3511105"/>
                <a:ext cx="25909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dirty="0"/>
                  <a:t>Target markets, industry </a:t>
                </a:r>
              </a:p>
              <a:p>
                <a:r>
                  <a:rPr lang="en-AU" dirty="0"/>
                  <a:t>strategy and coordination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805728" y="3319344"/>
                <a:ext cx="914400" cy="9144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2011</a:t>
                </a: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5769800" y="1337505"/>
            <a:ext cx="4016484" cy="2312462"/>
            <a:chOff x="5769800" y="1337505"/>
            <a:chExt cx="4016484" cy="23124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302333">
              <a:off x="5769800" y="1337505"/>
              <a:ext cx="1641591" cy="2312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7539580" y="1346211"/>
              <a:ext cx="22467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AU" dirty="0"/>
                <a:t>Australian networking</a:t>
              </a:r>
            </a:p>
            <a:p>
              <a:pPr algn="r"/>
              <a:r>
                <a:rPr lang="en-AU" dirty="0"/>
                <a:t>   across engaged </a:t>
              </a:r>
            </a:p>
            <a:p>
              <a:pPr algn="r"/>
              <a:r>
                <a:rPr lang="en-AU" dirty="0"/>
                <a:t>Industry partners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066988" y="162199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2011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678722" y="2516847"/>
            <a:ext cx="5058458" cy="2378511"/>
            <a:chOff x="5678722" y="2516847"/>
            <a:chExt cx="5058458" cy="2378511"/>
          </a:xfrm>
        </p:grpSpPr>
        <p:sp>
          <p:nvSpPr>
            <p:cNvPr id="19" name="TextBox 18"/>
            <p:cNvSpPr txBox="1"/>
            <p:nvPr/>
          </p:nvSpPr>
          <p:spPr>
            <a:xfrm>
              <a:off x="8037595" y="3545456"/>
              <a:ext cx="26995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Culture trials with </a:t>
              </a:r>
              <a:br>
                <a:rPr lang="en-AU" dirty="0"/>
              </a:br>
              <a:r>
                <a:rPr lang="en-AU" dirty="0"/>
                <a:t>selected Australian species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295025">
              <a:off x="5678722" y="2516847"/>
              <a:ext cx="1697249" cy="237851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Oval 26"/>
            <p:cNvSpPr/>
            <p:nvPr/>
          </p:nvSpPr>
          <p:spPr>
            <a:xfrm>
              <a:off x="7064631" y="3317092"/>
              <a:ext cx="914400" cy="9144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2013</a:t>
              </a:r>
            </a:p>
          </p:txBody>
        </p:sp>
      </p:grpSp>
      <p:pic>
        <p:nvPicPr>
          <p:cNvPr id="30" name="Picture 2" descr="FRD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273" y="4976091"/>
            <a:ext cx="1777997" cy="75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6666" t="10235" r="76061" b="81280"/>
          <a:stretch/>
        </p:blipFill>
        <p:spPr>
          <a:xfrm>
            <a:off x="10079180" y="5599528"/>
            <a:ext cx="2105891" cy="58189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877472" y="4189747"/>
            <a:ext cx="4221560" cy="2281307"/>
            <a:chOff x="5877472" y="4189747"/>
            <a:chExt cx="4221560" cy="2281307"/>
          </a:xfrm>
        </p:grpSpPr>
        <p:sp>
          <p:nvSpPr>
            <p:cNvPr id="23" name="TextBox 22"/>
            <p:cNvSpPr txBox="1"/>
            <p:nvPr/>
          </p:nvSpPr>
          <p:spPr>
            <a:xfrm>
              <a:off x="7853033" y="4868087"/>
              <a:ext cx="224599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AU" dirty="0"/>
                <a:t>Best practise towards </a:t>
              </a:r>
            </a:p>
            <a:p>
              <a:pPr algn="r"/>
              <a:r>
                <a:rPr lang="en-AU" dirty="0"/>
                <a:t>standards for</a:t>
              </a:r>
            </a:p>
            <a:p>
              <a:pPr algn="r"/>
              <a:r>
                <a:rPr lang="en-AU" dirty="0"/>
                <a:t>Australian seaweed</a:t>
              </a:r>
            </a:p>
          </p:txBody>
        </p:sp>
        <p:pic>
          <p:nvPicPr>
            <p:cNvPr id="1026" name="Picture 2" descr="https://agrifutures.infoservices.com.au/images/covers/17-04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6583">
              <a:off x="5877472" y="4189747"/>
              <a:ext cx="1615926" cy="22813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7064631" y="4984868"/>
              <a:ext cx="914400" cy="914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2017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55322" y="4190693"/>
            <a:ext cx="4527275" cy="2227588"/>
            <a:chOff x="555322" y="4190693"/>
            <a:chExt cx="4527275" cy="22275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338472">
              <a:off x="555322" y="4190693"/>
              <a:ext cx="1565437" cy="222758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568062" y="4974359"/>
              <a:ext cx="25145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Global Status &amp;</a:t>
              </a:r>
            </a:p>
            <a:p>
              <a:r>
                <a:rPr lang="en-AU" dirty="0"/>
                <a:t>   Australian opportunity </a:t>
              </a:r>
            </a:p>
            <a:p>
              <a:r>
                <a:rPr lang="en-AU" dirty="0"/>
                <a:t>     &amp; position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1805728" y="5064596"/>
              <a:ext cx="914400" cy="9144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5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8752"/>
            <a:ext cx="12192001" cy="492183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" y="0"/>
            <a:ext cx="12192000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Industrial Ecology System</a:t>
            </a:r>
          </a:p>
        </p:txBody>
      </p:sp>
    </p:spTree>
    <p:extLst>
      <p:ext uri="{BB962C8B-B14F-4D97-AF65-F5344CB8AC3E}">
        <p14:creationId xmlns:p14="http://schemas.microsoft.com/office/powerpoint/2010/main" val="214606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332736" y="5901180"/>
            <a:ext cx="2562267" cy="9568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Bent Arrow 27"/>
          <p:cNvSpPr/>
          <p:nvPr/>
        </p:nvSpPr>
        <p:spPr>
          <a:xfrm flipV="1">
            <a:off x="878889" y="789740"/>
            <a:ext cx="9074847" cy="5759858"/>
          </a:xfrm>
          <a:prstGeom prst="bentArrow">
            <a:avLst>
              <a:gd name="adj1" fmla="val 7783"/>
              <a:gd name="adj2" fmla="val 10690"/>
              <a:gd name="adj3" fmla="val 9461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1"/>
          <a:stretch/>
        </p:blipFill>
        <p:spPr>
          <a:xfrm>
            <a:off x="2815356" y="5372461"/>
            <a:ext cx="1432539" cy="1330307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408"/>
            <a:ext cx="12192000" cy="646331"/>
          </a:xfrm>
          <a:solidFill>
            <a:schemeClr val="accent3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A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VSS Background – Vertically Integrated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67310" y="6467292"/>
            <a:ext cx="283544" cy="329239"/>
          </a:xfrm>
        </p:spPr>
        <p:txBody>
          <a:bodyPr/>
          <a:lstStyle/>
          <a:p>
            <a:fld id="{AD0F2875-2ED3-4B78-BE6C-B0A9124EBFF4}" type="slidenum">
              <a:rPr lang="en-AU" smtClean="0"/>
              <a:t>6</a:t>
            </a:fld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0"/>
          <a:stretch/>
        </p:blipFill>
        <p:spPr>
          <a:xfrm>
            <a:off x="296561" y="693756"/>
            <a:ext cx="1373427" cy="1327961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0"/>
          <a:stretch/>
        </p:blipFill>
        <p:spPr>
          <a:xfrm>
            <a:off x="4678515" y="5410916"/>
            <a:ext cx="1406203" cy="1332021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2" r="4633"/>
          <a:stretch/>
        </p:blipFill>
        <p:spPr>
          <a:xfrm>
            <a:off x="1239568" y="4830955"/>
            <a:ext cx="1417320" cy="1356503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0"/>
          <a:stretch/>
        </p:blipFill>
        <p:spPr>
          <a:xfrm>
            <a:off x="296561" y="2123655"/>
            <a:ext cx="1308020" cy="1282348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Title 6"/>
          <p:cNvSpPr txBox="1">
            <a:spLocks/>
          </p:cNvSpPr>
          <p:nvPr/>
        </p:nvSpPr>
        <p:spPr>
          <a:xfrm>
            <a:off x="4797778" y="1456913"/>
            <a:ext cx="5789210" cy="281651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400" dirty="0">
                <a:solidFill>
                  <a:schemeClr val="accent6">
                    <a:lumMod val="75000"/>
                  </a:schemeClr>
                </a:solidFill>
                <a:latin typeface="Atlanta" panose="020B0502020202020204" pitchFamily="34" charset="0"/>
                <a:ea typeface="+mn-ea"/>
                <a:cs typeface="+mn-cs"/>
              </a:rPr>
              <a:t>Vertically controlled </a:t>
            </a:r>
          </a:p>
          <a:p>
            <a:r>
              <a:rPr lang="en-AU" sz="4400" dirty="0">
                <a:solidFill>
                  <a:schemeClr val="accent6">
                    <a:lumMod val="75000"/>
                  </a:schemeClr>
                </a:solidFill>
                <a:latin typeface="Atlanta" panose="020B0502020202020204" pitchFamily="34" charset="0"/>
                <a:ea typeface="+mn-ea"/>
                <a:cs typeface="+mn-cs"/>
              </a:rPr>
              <a:t>production of natural molecular ingredients</a:t>
            </a:r>
          </a:p>
          <a:p>
            <a:r>
              <a:rPr lang="en-AU" sz="4500" dirty="0">
                <a:solidFill>
                  <a:srgbClr val="FFC000"/>
                </a:solidFill>
                <a:latin typeface="Atlanta" panose="020B0502020202020204" pitchFamily="34" charset="0"/>
                <a:cs typeface="Aharoni" panose="02010803020104030203" pitchFamily="2" charset="-79"/>
              </a:rPr>
              <a:t>From sun to bottle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965841" y="5123125"/>
            <a:ext cx="1267525" cy="49867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 marL="0" lvl="1"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 algn="ctr"/>
            <a:r>
              <a:rPr lang="en-AU" sz="1350" dirty="0">
                <a:latin typeface="Atlanta" panose="020B0502020202020204" pitchFamily="34" charset="0"/>
              </a:rPr>
              <a:t>Food Range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9965841" y="5621795"/>
            <a:ext cx="1267525" cy="519150"/>
          </a:xfrm>
          <a:prstGeom prst="rect">
            <a:avLst/>
          </a:prstGeom>
          <a:solidFill>
            <a:srgbClr val="806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 marL="0" lvl="1"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 algn="ctr"/>
            <a:r>
              <a:rPr lang="en-AU" sz="1350" dirty="0">
                <a:latin typeface="Atlanta" panose="020B0502020202020204" pitchFamily="34" charset="0"/>
              </a:rPr>
              <a:t>Skin Range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9965841" y="6138734"/>
            <a:ext cx="1267525" cy="46524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 marL="0" lvl="1"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 algn="ctr"/>
            <a:r>
              <a:rPr lang="en-AU" sz="1350" dirty="0">
                <a:latin typeface="Atlanta" panose="020B0502020202020204" pitchFamily="34" charset="0"/>
              </a:rPr>
              <a:t>Supplements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332735" y="4660108"/>
            <a:ext cx="120184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endParaRPr lang="en-AU" sz="1350" dirty="0">
              <a:solidFill>
                <a:schemeClr val="accent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67310" y="1328168"/>
            <a:ext cx="16450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AU" sz="1350" dirty="0">
                <a:solidFill>
                  <a:schemeClr val="accent5"/>
                </a:solidFill>
                <a:latin typeface="Atlanta" panose="020B0502020202020204" pitchFamily="34" charset="0"/>
              </a:rPr>
              <a:t>Genetically </a:t>
            </a:r>
          </a:p>
          <a:p>
            <a:pPr marL="0" lvl="1" algn="ctr"/>
            <a:r>
              <a:rPr lang="en-AU" sz="1350" dirty="0">
                <a:solidFill>
                  <a:schemeClr val="accent5"/>
                </a:solidFill>
                <a:latin typeface="Atlanta" panose="020B0502020202020204" pitchFamily="34" charset="0"/>
              </a:rPr>
              <a:t>identified species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7746" y="2726222"/>
            <a:ext cx="17011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AU" sz="1350" dirty="0">
                <a:solidFill>
                  <a:schemeClr val="accent5"/>
                </a:solidFill>
                <a:latin typeface="Atlanta" panose="020B0502020202020204" pitchFamily="34" charset="0"/>
              </a:rPr>
              <a:t>Controlled Source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r="5739"/>
          <a:stretch/>
        </p:blipFill>
        <p:spPr>
          <a:xfrm>
            <a:off x="6543251" y="5346811"/>
            <a:ext cx="1359457" cy="1356908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1819465" y="4028630"/>
            <a:ext cx="20377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AU" sz="1350" dirty="0">
                <a:solidFill>
                  <a:schemeClr val="accent5"/>
                </a:solidFill>
                <a:latin typeface="Atlanta" panose="020B0502020202020204" pitchFamily="34" charset="0"/>
              </a:rPr>
              <a:t>Controlled Production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33693" y="4743597"/>
            <a:ext cx="12442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AU" sz="1350" dirty="0">
                <a:solidFill>
                  <a:schemeClr val="accent5"/>
                </a:solidFill>
                <a:latin typeface="Atlanta" panose="020B0502020202020204" pitchFamily="34" charset="0"/>
              </a:rPr>
              <a:t>100 ton / ha </a:t>
            </a:r>
          </a:p>
          <a:p>
            <a:pPr marL="0" lvl="1" algn="r"/>
            <a:r>
              <a:rPr lang="en-AU" sz="1350" dirty="0">
                <a:solidFill>
                  <a:schemeClr val="accent5"/>
                </a:solidFill>
                <a:latin typeface="Atlanta" panose="020B0502020202020204" pitchFamily="34" charset="0"/>
              </a:rPr>
              <a:t>production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65692" y="4743596"/>
            <a:ext cx="18318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AU" sz="1350" dirty="0">
                <a:solidFill>
                  <a:schemeClr val="accent5"/>
                </a:solidFill>
                <a:latin typeface="Atlanta" panose="020B0502020202020204" pitchFamily="34" charset="0"/>
              </a:rPr>
              <a:t>Proprietary Extraction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31546" y="4743596"/>
            <a:ext cx="93166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AU" sz="1350" dirty="0">
                <a:solidFill>
                  <a:schemeClr val="accent5"/>
                </a:solidFill>
                <a:latin typeface="Atlanta" panose="020B0502020202020204" pitchFamily="34" charset="0"/>
              </a:rPr>
              <a:t>Diverse </a:t>
            </a:r>
          </a:p>
          <a:p>
            <a:pPr marL="0" lvl="1" algn="ctr"/>
            <a:r>
              <a:rPr lang="en-AU" sz="1350" dirty="0">
                <a:solidFill>
                  <a:schemeClr val="accent5"/>
                </a:solidFill>
                <a:latin typeface="Atlanta" panose="020B0502020202020204" pitchFamily="34" charset="0"/>
              </a:rPr>
              <a:t>Fractions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267633" y="6855938"/>
            <a:ext cx="168610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AU" sz="1350" dirty="0">
                <a:solidFill>
                  <a:schemeClr val="accent5"/>
                </a:solidFill>
              </a:rPr>
              <a:t>Consistent Molecules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2" y="3609879"/>
            <a:ext cx="1311120" cy="13271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75586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50" y="5066375"/>
            <a:ext cx="1798960" cy="1720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9558" cy="387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96" y="3248231"/>
            <a:ext cx="2349515" cy="23495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74" y="3666054"/>
            <a:ext cx="2218327" cy="22183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648" y="4760219"/>
            <a:ext cx="2088648" cy="20886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90" y="3515898"/>
            <a:ext cx="2415967" cy="2415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21" y="5016677"/>
            <a:ext cx="2088648" cy="20886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" y="3763593"/>
            <a:ext cx="2015536" cy="2015536"/>
          </a:xfrm>
          <a:prstGeom prst="rect">
            <a:avLst/>
          </a:prstGeom>
        </p:spPr>
      </p:pic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0" y="1213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000" b="1" dirty="0">
                <a:solidFill>
                  <a:schemeClr val="accent6">
                    <a:lumMod val="75000"/>
                  </a:schemeClr>
                </a:solidFill>
                <a:latin typeface="Atlanta" panose="020B0502020202020204" pitchFamily="34" charset="0"/>
              </a:rPr>
              <a:t>But sustainability is not why </a:t>
            </a:r>
          </a:p>
          <a:p>
            <a:pPr marL="0" indent="0">
              <a:buNone/>
            </a:pPr>
            <a:r>
              <a:rPr lang="en-AU" sz="4000" b="1" dirty="0">
                <a:solidFill>
                  <a:schemeClr val="accent6">
                    <a:lumMod val="75000"/>
                  </a:schemeClr>
                </a:solidFill>
                <a:latin typeface="Atlanta" panose="020B0502020202020204" pitchFamily="34" charset="0"/>
              </a:rPr>
              <a:t>people buy seaweed?</a:t>
            </a:r>
          </a:p>
          <a:p>
            <a:pPr marL="0" indent="0">
              <a:buNone/>
            </a:pPr>
            <a:r>
              <a:rPr lang="en-AU" sz="4000" dirty="0">
                <a:solidFill>
                  <a:schemeClr val="accent6">
                    <a:lumMod val="75000"/>
                  </a:schemeClr>
                </a:solidFill>
                <a:latin typeface="Atlanta" panose="020B0502020202020204" pitchFamily="34" charset="0"/>
              </a:rPr>
              <a:t>Key marketing attribute: </a:t>
            </a:r>
            <a:r>
              <a:rPr lang="en-AU" sz="4000" dirty="0">
                <a:solidFill>
                  <a:schemeClr val="bg1"/>
                </a:solidFill>
                <a:latin typeface="Atlanta" panose="020B0502020202020204" pitchFamily="34" charset="0"/>
              </a:rPr>
              <a:t>health</a:t>
            </a:r>
          </a:p>
          <a:p>
            <a:pPr marL="0" indent="0">
              <a:buNone/>
            </a:pPr>
            <a:r>
              <a:rPr lang="en-AU" sz="4000" dirty="0">
                <a:solidFill>
                  <a:schemeClr val="accent6">
                    <a:lumMod val="75000"/>
                  </a:schemeClr>
                </a:solidFill>
                <a:latin typeface="Atlanta" panose="020B0502020202020204" pitchFamily="34" charset="0"/>
              </a:rPr>
              <a:t>Second marketing attribute:</a:t>
            </a:r>
          </a:p>
          <a:p>
            <a:pPr marL="0" indent="0">
              <a:buNone/>
            </a:pPr>
            <a:r>
              <a:rPr lang="en-AU" sz="4000" dirty="0">
                <a:solidFill>
                  <a:schemeClr val="bg1"/>
                </a:solidFill>
                <a:latin typeface="Atlanta" panose="020B0502020202020204" pitchFamily="34" charset="0"/>
              </a:rPr>
              <a:t>		novelty and flavour</a:t>
            </a:r>
          </a:p>
        </p:txBody>
      </p:sp>
      <p:sp>
        <p:nvSpPr>
          <p:cNvPr id="21" name="TextBox 20"/>
          <p:cNvSpPr txBox="1"/>
          <p:nvPr/>
        </p:nvSpPr>
        <p:spPr>
          <a:xfrm rot="19999630">
            <a:off x="879114" y="5180451"/>
            <a:ext cx="100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Vitamins</a:t>
            </a:r>
          </a:p>
        </p:txBody>
      </p:sp>
      <p:sp>
        <p:nvSpPr>
          <p:cNvPr id="22" name="TextBox 21"/>
          <p:cNvSpPr txBox="1"/>
          <p:nvPr/>
        </p:nvSpPr>
        <p:spPr>
          <a:xfrm rot="737775">
            <a:off x="4185526" y="3851092"/>
            <a:ext cx="10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Pigments</a:t>
            </a:r>
          </a:p>
        </p:txBody>
      </p:sp>
      <p:sp>
        <p:nvSpPr>
          <p:cNvPr id="23" name="TextBox 22"/>
          <p:cNvSpPr txBox="1"/>
          <p:nvPr/>
        </p:nvSpPr>
        <p:spPr>
          <a:xfrm rot="737775">
            <a:off x="1506941" y="6205966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GlycoFibre</a:t>
            </a:r>
            <a:r>
              <a:rPr lang="en-AU" dirty="0"/>
              <a:t> </a:t>
            </a:r>
          </a:p>
          <a:p>
            <a:r>
              <a:rPr lang="en-AU" dirty="0"/>
              <a:t>&amp; </a:t>
            </a:r>
            <a:r>
              <a:rPr lang="en-AU" dirty="0" err="1"/>
              <a:t>Phenolics</a:t>
            </a:r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 rot="737775">
            <a:off x="5551393" y="6113330"/>
            <a:ext cx="134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Magnesium </a:t>
            </a:r>
          </a:p>
          <a:p>
            <a:r>
              <a:rPr lang="en-AU" dirty="0"/>
              <a:t>&amp; Boron</a:t>
            </a:r>
          </a:p>
        </p:txBody>
      </p:sp>
      <p:sp>
        <p:nvSpPr>
          <p:cNvPr id="25" name="TextBox 24"/>
          <p:cNvSpPr txBox="1"/>
          <p:nvPr/>
        </p:nvSpPr>
        <p:spPr>
          <a:xfrm rot="737775">
            <a:off x="7406847" y="4238955"/>
            <a:ext cx="103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Omega-3</a:t>
            </a:r>
          </a:p>
        </p:txBody>
      </p:sp>
      <p:sp>
        <p:nvSpPr>
          <p:cNvPr id="26" name="TextBox 25"/>
          <p:cNvSpPr txBox="1"/>
          <p:nvPr/>
        </p:nvSpPr>
        <p:spPr>
          <a:xfrm rot="20708905">
            <a:off x="9106756" y="6152827"/>
            <a:ext cx="71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Iron</a:t>
            </a:r>
          </a:p>
        </p:txBody>
      </p:sp>
      <p:sp>
        <p:nvSpPr>
          <p:cNvPr id="27" name="TextBox 26"/>
          <p:cNvSpPr txBox="1"/>
          <p:nvPr/>
        </p:nvSpPr>
        <p:spPr>
          <a:xfrm rot="784544">
            <a:off x="10963044" y="4093101"/>
            <a:ext cx="103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Iodine</a:t>
            </a:r>
          </a:p>
        </p:txBody>
      </p:sp>
    </p:spTree>
    <p:extLst>
      <p:ext uri="{BB962C8B-B14F-4D97-AF65-F5344CB8AC3E}">
        <p14:creationId xmlns:p14="http://schemas.microsoft.com/office/powerpoint/2010/main" val="332997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ettucine 300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"/>
            <a:ext cx="4819619" cy="389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/>
          <a:stretch/>
        </p:blipFill>
        <p:spPr>
          <a:xfrm rot="16200000">
            <a:off x="757445" y="762825"/>
            <a:ext cx="5343109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935" y="282445"/>
            <a:ext cx="5890668" cy="33990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48" y="50343"/>
            <a:ext cx="1323723" cy="1323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60" y="2169379"/>
            <a:ext cx="1403381" cy="1403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92" y="3293133"/>
            <a:ext cx="1358749" cy="1358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48" y="1054758"/>
            <a:ext cx="1411393" cy="14113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37571" y="4949270"/>
            <a:ext cx="2155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42% Manganese RDI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02263" y="4564056"/>
            <a:ext cx="2388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AU" dirty="0"/>
              <a:t>65% of your Boron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82962" y="3859445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AU" dirty="0"/>
              <a:t>71% of Iodine RDI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88580" y="4184794"/>
            <a:ext cx="2824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AU" dirty="0"/>
              <a:t>33% of Magnesium RDI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57125" y="5336670"/>
            <a:ext cx="1633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40% of iron RDI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30" y="4583197"/>
            <a:ext cx="1282393" cy="1282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215" y="4044111"/>
            <a:ext cx="389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  <a:latin typeface="Atlanta" panose="020B0502020202020204" pitchFamily="34" charset="0"/>
              </a:rPr>
              <a:t>Seaweed Trace Elements and the Irony of Iodine…..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23700" y="6166841"/>
            <a:ext cx="5073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>
                <a:solidFill>
                  <a:schemeClr val="accent6">
                    <a:lumMod val="75000"/>
                  </a:schemeClr>
                </a:solidFill>
                <a:latin typeface="Atlanta" panose="020B0502020202020204" pitchFamily="34" charset="0"/>
              </a:rPr>
              <a:t>….Select your species wisely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81" y="4064121"/>
            <a:ext cx="2914429" cy="2914429"/>
          </a:xfrm>
          <a:prstGeom prst="rect">
            <a:avLst/>
          </a:prstGeom>
        </p:spPr>
      </p:pic>
      <p:pic>
        <p:nvPicPr>
          <p:cNvPr id="18" name="Picture 2" descr="https://agrifutures.infoservices.com.au/images/covers/17-043">
            <a:extLst>
              <a:ext uri="{FF2B5EF4-FFF2-40B4-BE49-F238E27FC236}">
                <a16:creationId xmlns:a16="http://schemas.microsoft.com/office/drawing/2014/main" id="{42F432DA-FA19-4775-8EE5-EDC605D49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6583">
            <a:off x="9989406" y="4083740"/>
            <a:ext cx="1615926" cy="2281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3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7" grpId="0"/>
      <p:bldP spid="19" grpId="0"/>
      <p:bldP spid="5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2CA9-4787-4910-8070-F3F35719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06"/>
            <a:ext cx="12192000" cy="646331"/>
          </a:xfrm>
          <a:solidFill>
            <a:schemeClr val="accent3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A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Seaweed </a:t>
            </a:r>
            <a:r>
              <a:rPr lang="en-AU" sz="4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ain’t</a:t>
            </a:r>
            <a:r>
              <a:rPr lang="en-A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lanta" panose="020B0502020202020204" pitchFamily="34" charset="0"/>
                <a:ea typeface="+mn-ea"/>
                <a:cs typeface="+mn-cs"/>
              </a:rPr>
              <a:t> seaweeds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2E24B-BB41-4308-9FC8-674B76DAB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2514" y="1364069"/>
            <a:ext cx="4204061" cy="4705303"/>
          </a:xfrm>
        </p:spPr>
        <p:txBody>
          <a:bodyPr/>
          <a:lstStyle/>
          <a:p>
            <a:r>
              <a:rPr lang="en-AU" dirty="0"/>
              <a:t>FRDC supported Fish names program is now introducing seaweed (or aquatic plants) naming standards</a:t>
            </a:r>
          </a:p>
          <a:p>
            <a:r>
              <a:rPr lang="en-AU" dirty="0"/>
              <a:t>Public consultation on this will be happening in the near future, and Australia is one of the leading countries in this way.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5BC54-3BC0-4A97-8C23-F21133E8C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2" t="5206" r="3142"/>
          <a:stretch/>
        </p:blipFill>
        <p:spPr>
          <a:xfrm>
            <a:off x="0" y="1282881"/>
            <a:ext cx="8055429" cy="47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42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RDC Documentation" ma:contentTypeID="0x0101000FE7321ECC2828439B82F4E481DE703200295D1F77A9757246A9903C2124EC4D17" ma:contentTypeVersion="830" ma:contentTypeDescription="" ma:contentTypeScope="" ma:versionID="61c85a00909e31b5997641687186435c">
  <xsd:schema xmlns:xsd="http://www.w3.org/2001/XMLSchema" xmlns:xs="http://www.w3.org/2001/XMLSchema" xmlns:p="http://schemas.microsoft.com/office/2006/metadata/properties" xmlns:ns2="c72d4b94-e734-4a22-a7ed-1ec40cca8c20" xmlns:ns3="8786b2f4-9747-446d-b2d3-cff2c3138640" targetNamespace="http://schemas.microsoft.com/office/2006/metadata/properties" ma:root="true" ma:fieldsID="7207aa8a08d7486060ee95f1c228e4f2" ns2:_="" ns3:_="">
    <xsd:import namespace="c72d4b94-e734-4a22-a7ed-1ec40cca8c20"/>
    <xsd:import namespace="8786b2f4-9747-446d-b2d3-cff2c3138640"/>
    <xsd:element name="properties">
      <xsd:complexType>
        <xsd:sequence>
          <xsd:element name="documentManagement">
            <xsd:complexType>
              <xsd:all>
                <xsd:element ref="ns2:Action_x005f_x0020_Date" minOccurs="0"/>
                <xsd:element ref="ns2:Project_x005f_x0020_Number" minOccurs="0"/>
                <xsd:element ref="ns2:Function_x005f_x0020_Type" minOccurs="0"/>
                <xsd:element ref="ns2:Prime_x005f_x0020_Activity" minOccurs="0"/>
                <xsd:element ref="ns2:Secondary_x0020_Activity" minOccurs="0"/>
                <xsd:element ref="ns2:Document_x005f_x0020_Type" minOccurs="0"/>
                <xsd:element ref="ns2:Organisation" minOccurs="0"/>
                <xsd:element ref="ns2:Attachment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d4b94-e734-4a22-a7ed-1ec40cca8c20" elementFormDefault="qualified">
    <xsd:import namespace="http://schemas.microsoft.com/office/2006/documentManagement/types"/>
    <xsd:import namespace="http://schemas.microsoft.com/office/infopath/2007/PartnerControls"/>
    <xsd:element name="Action_x005f_x0020_Date" ma:index="2" nillable="true" ma:displayName="Action Date" ma:default="[today]" ma:description="Date this document is relevant to. The Meeting Date, Year and Financial Year derive their value from this field." ma:format="DateOnly" ma:internalName="Action_x0020_Date" ma:readOnly="false">
      <xsd:simpleType>
        <xsd:restriction base="dms:DateTime"/>
      </xsd:simpleType>
    </xsd:element>
    <xsd:element name="Project_x005f_x0020_Number" ma:index="3" nillable="true" ma:displayName="Project Number" ma:description="FRDC Project Number as per OmniFish" ma:internalName="Project_x0020_Number" ma:readOnly="false">
      <xsd:simpleType>
        <xsd:restriction base="dms:Text">
          <xsd:maxLength value="13"/>
        </xsd:restriction>
      </xsd:simpleType>
    </xsd:element>
    <xsd:element name="Function_x005f_x0020_Type" ma:index="7" nillable="true" ma:displayName="Function Type" ma:description="Base classification of a document based on ANA standards of activity" ma:list="{304a00c3-826c-4bce-a619-237838aa048f}" ma:internalName="Function_x0020_Type" ma:readOnly="false" ma:showField="Title" ma:web="c72d4b94-e734-4a22-a7ed-1ec40cca8c20">
      <xsd:simpleType>
        <xsd:restriction base="dms:Lookup"/>
      </xsd:simpleType>
    </xsd:element>
    <xsd:element name="Prime_x005f_x0020_Activity" ma:index="8" nillable="true" ma:displayName="Prime Activity" ma:description="The primary activity to classify your document." ma:list="{bc312c8f-fbc6-40ea-ad76-d8f1061a6767}" ma:internalName="Prime_x0020_Activity" ma:readOnly="false" ma:showField="Title" ma:web="c72d4b94-e734-4a22-a7ed-1ec40cca8c20">
      <xsd:simpleType>
        <xsd:restriction base="dms:Lookup"/>
      </xsd:simpleType>
    </xsd:element>
    <xsd:element name="Secondary_x0020_Activity" ma:index="9" nillable="true" ma:displayName="Secondary Activity" ma:description="The secondary activity to classify or group your document." ma:list="{950f4fd8-a6e2-4559-8296-cc232ae79263}" ma:internalName="Secondary_x0020_Activity" ma:readOnly="false" ma:showField="Title" ma:web="c72d4b94-e734-4a22-a7ed-1ec40cca8c20">
      <xsd:simpleType>
        <xsd:restriction base="dms:Lookup"/>
      </xsd:simpleType>
    </xsd:element>
    <xsd:element name="Document_x005f_x0020_Type" ma:index="10" nillable="true" ma:displayName="Document Type" ma:description="Choose what best describes you document." ma:list="{dfca30c0-a63c-463c-969a-15ba6fb5dd74}" ma:internalName="Document_x0020_Type" ma:readOnly="false" ma:showField="Title" ma:web="c72d4b94-e734-4a22-a7ed-1ec40cca8c20">
      <xsd:simpleType>
        <xsd:restriction base="dms:Lookup"/>
      </xsd:simpleType>
    </xsd:element>
    <xsd:element name="Organisation" ma:index="11" nillable="true" ma:displayName="Organisation" ma:description="Organisations and Contacts List" ma:list="{67eafe91-42cd-4569-9426-3b27815d11c9}" ma:internalName="Organisation" ma:readOnly="false" ma:showField="Title" ma:web="c72d4b94-e734-4a22-a7ed-1ec40cca8c20">
      <xsd:simpleType>
        <xsd:restriction base="dms:Lookup"/>
      </xsd:simpleType>
    </xsd:element>
    <xsd:element name="Attachment" ma:index="12" nillable="true" ma:displayName="Attachment" ma:default="0" ma:internalName="Attachment" ma:readOnly="false">
      <xsd:simpleType>
        <xsd:restriction base="dms:Boolean"/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86b2f4-9747-446d-b2d3-cff2c3138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ttachment xmlns="c72d4b94-e734-4a22-a7ed-1ec40cca8c20">false</Attachment>
    <Organisation xmlns="c72d4b94-e734-4a22-a7ed-1ec40cca8c20" xsi:nil="true"/>
    <Secondary_x0020_Activity xmlns="c72d4b94-e734-4a22-a7ed-1ec40cca8c20" xsi:nil="true"/>
    <_dlc_DocId xmlns="c72d4b94-e734-4a22-a7ed-1ec40cca8c20">NEMO-2079522257-34</_dlc_DocId>
    <_dlc_DocIdUrl xmlns="c72d4b94-e734-4a22-a7ed-1ec40cca8c20">
      <Url>https://frdc1.sharepoint.com/teams/Projects2017/_layouts/15/DocIdRedir.aspx?ID=NEMO-2079522257-34</Url>
      <Description>NEMO-2079522257-34</Description>
    </_dlc_DocIdUrl>
    <Function_x005f_x0020_Type xmlns="c72d4b94-e734-4a22-a7ed-1ec40cca8c20">30</Function_x005f_x0020_Type>
    <Prime_x005f_x0020_Activity xmlns="c72d4b94-e734-4a22-a7ed-1ec40cca8c20">123</Prime_x005f_x0020_Activity>
    <_dlc_DocIdPersistId xmlns="c72d4b94-e734-4a22-a7ed-1ec40cca8c20" xsi:nil="true"/>
    <Action_x005f_x0020_Date xmlns="c72d4b94-e734-4a22-a7ed-1ec40cca8c20">2018-09-26T14:00:00+00:00</Action_x005f_x0020_Date>
    <Document_x005f_x0020_Type xmlns="c72d4b94-e734-4a22-a7ed-1ec40cca8c20">17</Document_x005f_x0020_Type>
    <Project_x005f_x0020_Number xmlns="c72d4b94-e734-4a22-a7ed-1ec40cca8c20" xsi:nil="true"/>
  </documentManagement>
</p:properties>
</file>

<file path=customXml/itemProps1.xml><?xml version="1.0" encoding="utf-8"?>
<ds:datastoreItem xmlns:ds="http://schemas.openxmlformats.org/officeDocument/2006/customXml" ds:itemID="{45885D95-ED84-4B6D-9708-6C24258A8D6D}"/>
</file>

<file path=customXml/itemProps2.xml><?xml version="1.0" encoding="utf-8"?>
<ds:datastoreItem xmlns:ds="http://schemas.openxmlformats.org/officeDocument/2006/customXml" ds:itemID="{D3291E8B-FB40-46D8-AEBB-6B3B75800041}"/>
</file>

<file path=customXml/itemProps3.xml><?xml version="1.0" encoding="utf-8"?>
<ds:datastoreItem xmlns:ds="http://schemas.openxmlformats.org/officeDocument/2006/customXml" ds:itemID="{555AA758-542D-4579-87E6-F6C2153C184F}"/>
</file>

<file path=customXml/itemProps4.xml><?xml version="1.0" encoding="utf-8"?>
<ds:datastoreItem xmlns:ds="http://schemas.openxmlformats.org/officeDocument/2006/customXml" ds:itemID="{C3137FCA-5791-4A11-ADBC-CC6173B1A89B}"/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661</Words>
  <Application>Microsoft Office PowerPoint</Application>
  <PresentationFormat>Widescreen</PresentationFormat>
  <Paragraphs>192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Abadi</vt:lpstr>
      <vt:lpstr>Aharoni</vt:lpstr>
      <vt:lpstr>Arial</vt:lpstr>
      <vt:lpstr>Atlanta</vt:lpstr>
      <vt:lpstr>BRSeikaishotaiKakucho</vt:lpstr>
      <vt:lpstr>Calibri</vt:lpstr>
      <vt:lpstr>Calibri Light</vt:lpstr>
      <vt:lpstr>Segoe UI</vt:lpstr>
      <vt:lpstr>Times New Roman</vt:lpstr>
      <vt:lpstr>Office Theme</vt:lpstr>
      <vt:lpstr>PowerPoint Presentation</vt:lpstr>
      <vt:lpstr>Why Seaweed?</vt:lpstr>
      <vt:lpstr>The rise of modern global seaweed crops</vt:lpstr>
      <vt:lpstr>Retrospective strategy for Australia since 2009 – </vt:lpstr>
      <vt:lpstr>PowerPoint Presentation</vt:lpstr>
      <vt:lpstr>VSS Background – Vertically Integrated</vt:lpstr>
      <vt:lpstr>PowerPoint Presentation</vt:lpstr>
      <vt:lpstr>PowerPoint Presentation</vt:lpstr>
      <vt:lpstr>Seaweed ain’t seaweeds</vt:lpstr>
      <vt:lpstr>PowerPoint Presentation</vt:lpstr>
      <vt:lpstr>Even closely related species have  different SeaFibres</vt:lpstr>
      <vt:lpstr>How does seaweed persist like this?</vt:lpstr>
      <vt:lpstr>  Gut Health &amp; Current Clinical Trials</vt:lpstr>
      <vt:lpstr>PowerPoint Presentation</vt:lpstr>
      <vt:lpstr>PowerPoint Presentation</vt:lpstr>
      <vt:lpstr>PowerPoint Presentation</vt:lpstr>
      <vt:lpstr>Hot of the press: Seaweed &amp; Skin Scaffolds The future of tissue regeneration with seaweed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Pia Winberg</dc:creator>
  <cp:lastModifiedBy>Pia Winberg</cp:lastModifiedBy>
  <cp:revision>112</cp:revision>
  <dcterms:created xsi:type="dcterms:W3CDTF">2018-04-24T22:52:49Z</dcterms:created>
  <dcterms:modified xsi:type="dcterms:W3CDTF">2018-09-27T23:34:53Z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0x0101000FE7321ECC2828439B82F4E481DE703200295D1F77A9757246A9903C2124EC4D17</vt:lpwstr>
  </property>
  <property fmtid="{D5CDD505-2E9C-101B-9397-08002B2CF9AE}" pid="3" name="_dlc_DocIdItemGuid">
    <vt:lpwstr>c4a23b85-3048-44da-9aa2-def44b01eff8</vt:lpwstr>
  </property>
</Properties>
</file>