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7.xml" ContentType="application/vnd.openxmlformats-officedocument.drawingml.char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3" r:id="rId4"/>
    <p:sldId id="283" r:id="rId5"/>
    <p:sldId id="265" r:id="rId6"/>
    <p:sldId id="266" r:id="rId7"/>
    <p:sldId id="269" r:id="rId8"/>
    <p:sldId id="270" r:id="rId9"/>
    <p:sldId id="268" r:id="rId10"/>
    <p:sldId id="258" r:id="rId11"/>
    <p:sldId id="276" r:id="rId12"/>
    <p:sldId id="274" r:id="rId13"/>
    <p:sldId id="267" r:id="rId14"/>
    <p:sldId id="259" r:id="rId15"/>
    <p:sldId id="277" r:id="rId16"/>
    <p:sldId id="260" r:id="rId17"/>
    <p:sldId id="275" r:id="rId18"/>
    <p:sldId id="281" r:id="rId19"/>
  </p:sldIdLst>
  <p:sldSz cx="9144000" cy="5143500" type="screen16x9"/>
  <p:notesSz cx="6858000" cy="9144000"/>
  <p:defaultTextStyle>
    <a:defPPr>
      <a:defRPr lang="en-US"/>
    </a:defPPr>
    <a:lvl1pPr marL="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84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32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15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064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B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howGuides="1">
      <p:cViewPr varScale="1">
        <p:scale>
          <a:sx n="112" d="100"/>
          <a:sy n="112" d="100"/>
        </p:scale>
        <p:origin x="57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A6-4DF2-9050-5361CBA2BA5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A6-4DF2-9050-5361CBA2BA58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85A6-4DF2-9050-5361CBA2BA58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On-Strategy message</c:v>
                </c:pt>
                <c:pt idx="1">
                  <c:v>Off strat / Unsure</c:v>
                </c:pt>
                <c:pt idx="2">
                  <c:v>Blank Space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6.9287974683544302</c:v>
                </c:pt>
                <c:pt idx="1">
                  <c:v>3.0712025316455698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A6-4DF2-9050-5361CBA2BA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70"/>
        <c:holeSize val="7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767237473951464"/>
          <c:y val="0.11666666666666672"/>
          <c:w val="0.26465525052097327"/>
          <c:h val="0.7666666666666667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5FF76"/>
              </a:solidFill>
            </c:spPr>
            <c:extLst>
              <c:ext xmlns:c16="http://schemas.microsoft.com/office/drawing/2014/chart" uri="{C3380CC4-5D6E-409C-BE32-E72D297353CC}">
                <c16:uniqueId val="{00000001-BA8F-4A10-ABF6-5B0ADC396CD4}"/>
              </c:ext>
            </c:extLst>
          </c:dPt>
          <c:dPt>
            <c:idx val="1"/>
            <c:bubble3D val="0"/>
            <c:spPr>
              <a:solidFill>
                <a:srgbClr val="006C31"/>
              </a:solidFill>
            </c:spPr>
            <c:extLst>
              <c:ext xmlns:c16="http://schemas.microsoft.com/office/drawing/2014/chart" uri="{C3380CC4-5D6E-409C-BE32-E72D297353CC}">
                <c16:uniqueId val="{00000003-BA8F-4A10-ABF6-5B0ADC396CD4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A8F-4A10-ABF6-5B0ADC396CD4}"/>
              </c:ext>
            </c:extLst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BA8F-4A10-ABF6-5B0ADC396CD4}"/>
              </c:ext>
            </c:extLst>
          </c:dPt>
          <c:dPt>
            <c:idx val="4"/>
            <c:bubble3D val="0"/>
            <c:spPr>
              <a:solidFill>
                <a:schemeClr val="accent4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BA8F-4A10-ABF6-5B0ADC396CD4}"/>
              </c:ext>
            </c:extLst>
          </c:dPt>
          <c:dPt>
            <c:idx val="5"/>
            <c:bubble3D val="0"/>
            <c:spPr>
              <a:solidFill>
                <a:schemeClr val="tx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BA8F-4A10-ABF6-5B0ADC396CD4}"/>
              </c:ext>
            </c:extLst>
          </c:dPt>
          <c:dPt>
            <c:idx val="6"/>
            <c:bubble3D val="0"/>
            <c:spPr>
              <a:solidFill>
                <a:schemeClr val="tx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BA8F-4A10-ABF6-5B0ADC396CD4}"/>
              </c:ext>
            </c:extLst>
          </c:dPt>
          <c:dPt>
            <c:idx val="7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BA8F-4A10-ABF6-5B0ADC396CD4}"/>
              </c:ext>
            </c:extLst>
          </c:dPt>
          <c:dPt>
            <c:idx val="8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BA8F-4A10-ABF6-5B0ADC396CD4}"/>
              </c:ext>
            </c:extLst>
          </c:dPt>
          <c:dPt>
            <c:idx val="9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BA8F-4A10-ABF6-5B0ADC396CD4}"/>
              </c:ext>
            </c:extLst>
          </c:dPt>
          <c:dPt>
            <c:idx val="1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5-BA8F-4A10-ABF6-5B0ADC396CD4}"/>
              </c:ext>
            </c:extLst>
          </c:dPt>
          <c:dPt>
            <c:idx val="11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7-BA8F-4A10-ABF6-5B0ADC396CD4}"/>
              </c:ext>
            </c:extLst>
          </c:dPt>
          <c:dPt>
            <c:idx val="12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9-BA8F-4A10-ABF6-5B0ADC396CD4}"/>
              </c:ext>
            </c:extLst>
          </c:dPt>
          <c:dPt>
            <c:idx val="1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B-BA8F-4A10-ABF6-5B0ADC396CD4}"/>
              </c:ext>
            </c:extLst>
          </c:dPt>
          <c:dPt>
            <c:idx val="14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D-BA8F-4A10-ABF6-5B0ADC396CD4}"/>
              </c:ext>
            </c:extLst>
          </c:dPt>
          <c:cat>
            <c:strRef>
              <c:f>Sheet1!$A$2:$A$16</c:f>
              <c:strCache>
                <c:ptCount val="15"/>
                <c:pt idx="0">
                  <c:v>Ensuring the areas fish are caught from are certified to be sustainable</c:v>
                </c:pt>
                <c:pt idx="1">
                  <c:v>Certifying commercial fishing operations</c:v>
                </c:pt>
                <c:pt idx="2">
                  <c:v>Protecting and maintaining the health of the environment</c:v>
                </c:pt>
                <c:pt idx="3">
                  <c:v>Replenishing fish stocks</c:v>
                </c:pt>
                <c:pt idx="4">
                  <c:v>Enforcement of laws and regulations</c:v>
                </c:pt>
                <c:pt idx="5">
                  <c:v>Protecting endangered species</c:v>
                </c:pt>
                <c:pt idx="6">
                  <c:v>Protecting against overfishing of any species</c:v>
                </c:pt>
                <c:pt idx="7">
                  <c:v>Protecting against  overfishing of any area</c:v>
                </c:pt>
                <c:pt idx="8">
                  <c:v>Making sure we have the best fishing practices (how fish are caught/harvested)</c:v>
                </c:pt>
                <c:pt idx="9">
                  <c:v>Use of fish farming to alleviate the demand on wild caught seafood</c:v>
                </c:pt>
                <c:pt idx="10">
                  <c:v>Guarding against catch of non-target species</c:v>
                </c:pt>
                <c:pt idx="11">
                  <c:v>Provides seafood that is safe to eat</c:v>
                </c:pt>
                <c:pt idx="12">
                  <c:v>Improving the health of the fish</c:v>
                </c:pt>
                <c:pt idx="13">
                  <c:v>Ensuring the quality of Seafood</c:v>
                </c:pt>
                <c:pt idx="14">
                  <c:v>Making sure fish remain good for you</c:v>
                </c:pt>
              </c:strCache>
            </c:strRef>
          </c:cat>
          <c:val>
            <c:numRef>
              <c:f>Sheet1!$B$2:$B$16</c:f>
              <c:numCache>
                <c:formatCode>0%</c:formatCode>
                <c:ptCount val="15"/>
                <c:pt idx="0">
                  <c:v>0.125</c:v>
                </c:pt>
                <c:pt idx="1">
                  <c:v>0.125</c:v>
                </c:pt>
                <c:pt idx="2">
                  <c:v>8.3333333333333343E-2</c:v>
                </c:pt>
                <c:pt idx="3">
                  <c:v>8.3333333333333343E-2</c:v>
                </c:pt>
                <c:pt idx="4">
                  <c:v>8.3333333333333343E-2</c:v>
                </c:pt>
                <c:pt idx="5">
                  <c:v>4.1666666666666664E-2</c:v>
                </c:pt>
                <c:pt idx="6">
                  <c:v>4.1666666666666664E-2</c:v>
                </c:pt>
                <c:pt idx="7">
                  <c:v>4.1666666666666664E-2</c:v>
                </c:pt>
                <c:pt idx="8">
                  <c:v>4.1666666666666664E-2</c:v>
                </c:pt>
                <c:pt idx="9">
                  <c:v>4.1666666666666664E-2</c:v>
                </c:pt>
                <c:pt idx="10">
                  <c:v>4.1666666666666664E-2</c:v>
                </c:pt>
                <c:pt idx="11">
                  <c:v>6.25E-2</c:v>
                </c:pt>
                <c:pt idx="12">
                  <c:v>6.25E-2</c:v>
                </c:pt>
                <c:pt idx="13">
                  <c:v>6.25E-2</c:v>
                </c:pt>
                <c:pt idx="14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BA8F-4A10-ABF6-5B0ADC396C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5852-490E-B529-863B4D0CF2AB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3-5852-490E-B529-863B4D0CF2AB}"/>
              </c:ext>
            </c:extLst>
          </c:dPt>
          <c:dPt>
            <c:idx val="2"/>
            <c:bubble3D val="0"/>
            <c:spPr>
              <a:solidFill>
                <a:srgbClr val="007AAF"/>
              </a:solidFill>
            </c:spPr>
            <c:extLst>
              <c:ext xmlns:c16="http://schemas.microsoft.com/office/drawing/2014/chart" uri="{C3380CC4-5D6E-409C-BE32-E72D297353CC}">
                <c16:uniqueId val="{00000005-5852-490E-B529-863B4D0CF2AB}"/>
              </c:ext>
            </c:extLst>
          </c:dPt>
          <c:dPt>
            <c:idx val="3"/>
            <c:bubble3D val="0"/>
            <c:spPr>
              <a:solidFill>
                <a:srgbClr val="3E3E3E"/>
              </a:solidFill>
            </c:spPr>
            <c:extLst>
              <c:ext xmlns:c16="http://schemas.microsoft.com/office/drawing/2014/chart" uri="{C3380CC4-5D6E-409C-BE32-E72D297353CC}">
                <c16:uniqueId val="{00000007-5852-490E-B529-863B4D0CF2AB}"/>
              </c:ext>
            </c:extLst>
          </c:dPt>
          <c:dLbls>
            <c:dLbl>
              <c:idx val="0"/>
              <c:layout>
                <c:manualLayout>
                  <c:x val="0.13254015482135292"/>
                  <c:y val="-0.20424224505777253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  <a:latin typeface="+mj-lt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52-490E-B529-863B4D0CF2AB}"/>
                </c:ext>
              </c:extLst>
            </c:dLbl>
            <c:dLbl>
              <c:idx val="1"/>
              <c:layout>
                <c:manualLayout>
                  <c:x val="0.14285672702980851"/>
                  <c:y val="0.21077741198280409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>
                        <a:latin typeface="+mj-lt"/>
                      </a:rPr>
                      <a:t>environmental factors</a:t>
                    </a:r>
                    <a:endParaRPr lang="en-US" sz="8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52-490E-B529-863B4D0CF2AB}"/>
                </c:ext>
              </c:extLst>
            </c:dLbl>
            <c:dLbl>
              <c:idx val="2"/>
              <c:layout>
                <c:manualLayout>
                  <c:x val="-0.11355797486786372"/>
                  <c:y val="0.21077741198280409"/>
                </c:manualLayout>
              </c:layout>
              <c:tx>
                <c:rich>
                  <a:bodyPr/>
                  <a:lstStyle/>
                  <a:p>
                    <a:pPr>
                      <a:defRPr sz="1100">
                        <a:solidFill>
                          <a:schemeClr val="bg1"/>
                        </a:solidFill>
                        <a:latin typeface="+mj-lt"/>
                      </a:defRPr>
                    </a:pPr>
                    <a:r>
                      <a:rPr lang="en-US" sz="1100" dirty="0">
                        <a:latin typeface="+mj-lt"/>
                      </a:rPr>
                      <a:t>fishing</a:t>
                    </a:r>
                    <a:br>
                      <a:rPr lang="en-US" sz="1100" dirty="0">
                        <a:latin typeface="+mj-lt"/>
                      </a:rPr>
                    </a:br>
                    <a:r>
                      <a:rPr lang="en-US" sz="1100" dirty="0">
                        <a:latin typeface="+mj-lt"/>
                      </a:rPr>
                      <a:t>practices </a:t>
                    </a:r>
                    <a:endParaRPr lang="en-US" sz="800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52-490E-B529-863B4D0CF2AB}"/>
                </c:ext>
              </c:extLst>
            </c:dLbl>
            <c:dLbl>
              <c:idx val="3"/>
              <c:layout>
                <c:manualLayout>
                  <c:x val="-0.14087487315833772"/>
                  <c:y val="-0.20424219082643763"/>
                </c:manualLayout>
              </c:layout>
              <c:tx>
                <c:rich>
                  <a:bodyPr/>
                  <a:lstStyle/>
                  <a:p>
                    <a:pPr>
                      <a:defRPr sz="1100">
                        <a:solidFill>
                          <a:schemeClr val="bg1"/>
                        </a:solidFill>
                        <a:latin typeface="+mj-lt"/>
                      </a:defRPr>
                    </a:pPr>
                    <a:r>
                      <a:rPr lang="en-US" sz="1100" dirty="0">
                        <a:latin typeface="+mj-lt"/>
                      </a:rPr>
                      <a:t>quality and</a:t>
                    </a:r>
                    <a:br>
                      <a:rPr lang="en-US" sz="1100" dirty="0">
                        <a:latin typeface="+mj-lt"/>
                      </a:rPr>
                    </a:br>
                    <a:r>
                      <a:rPr lang="en-US" sz="1100" dirty="0">
                        <a:latin typeface="+mj-lt"/>
                      </a:rPr>
                      <a:t>health aspects </a:t>
                    </a:r>
                    <a:endParaRPr lang="en-US" sz="800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52-490E-B529-863B4D0CF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+mj-lt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certification processes </c:v>
                </c:pt>
                <c:pt idx="1">
                  <c:v>environmental factors </c:v>
                </c:pt>
                <c:pt idx="2">
                  <c:v>fishing practices </c:v>
                </c:pt>
                <c:pt idx="3">
                  <c:v>quality and health aspects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52-490E-B529-863B4D0CF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687018920360165"/>
          <c:y val="4.1979635113006772E-2"/>
          <c:w val="0.36898296425619825"/>
          <c:h val="0.930619665578162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certification processes </c:v>
                </c:pt>
              </c:strCache>
            </c:strRef>
          </c:tx>
          <c:spPr>
            <a:solidFill>
              <a:srgbClr val="007AA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Ensuring the areas fish are caught from are certified to be sustainable</c:v>
                </c:pt>
                <c:pt idx="1">
                  <c:v>Protecting and maintaining the health of the environment</c:v>
                </c:pt>
                <c:pt idx="2">
                  <c:v>Use of aquaculture to alleviate the demand on wild caught seafood</c:v>
                </c:pt>
                <c:pt idx="3">
                  <c:v>Making sure we have the best fishing practices (how fish are caught/harvested)</c:v>
                </c:pt>
                <c:pt idx="4">
                  <c:v>Protecting against overfishing of any area</c:v>
                </c:pt>
                <c:pt idx="5">
                  <c:v>Protecting endangered species</c:v>
                </c:pt>
                <c:pt idx="6">
                  <c:v>Protecting against overfishing of any species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0.61499999999999999</c:v>
                </c:pt>
                <c:pt idx="1">
                  <c:v>0.63900000000000001</c:v>
                </c:pt>
                <c:pt idx="2">
                  <c:v>0.64900000000000002</c:v>
                </c:pt>
                <c:pt idx="3">
                  <c:v>0.67599999999999993</c:v>
                </c:pt>
                <c:pt idx="4">
                  <c:v>0.70700000000000007</c:v>
                </c:pt>
                <c:pt idx="5">
                  <c:v>0.71</c:v>
                </c:pt>
                <c:pt idx="6">
                  <c:v>0.72399999999999998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42-467B-B495-7B7EB37AF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95055872"/>
        <c:axId val="95041792"/>
      </c:barChart>
      <c:valAx>
        <c:axId val="95041792"/>
        <c:scaling>
          <c:orientation val="minMax"/>
          <c:max val="0.9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95055872"/>
        <c:crosses val="autoZero"/>
        <c:crossBetween val="between"/>
      </c:valAx>
      <c:catAx>
        <c:axId val="950558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j-lt"/>
              </a:defRPr>
            </a:pPr>
            <a:endParaRPr lang="en-US"/>
          </a:p>
        </c:txPr>
        <c:crossAx val="9504179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6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412907089231394E-2"/>
          <c:y val="8.4374029408003245E-2"/>
          <c:w val="0.9131741858215372"/>
          <c:h val="0.500585284431976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that believe industry is sustainable or confident that it can be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0.6</c:v>
                </c:pt>
                <c:pt idx="1">
                  <c:v>0.62</c:v>
                </c:pt>
                <c:pt idx="2">
                  <c:v>0.57999999999999996</c:v>
                </c:pt>
                <c:pt idx="3">
                  <c:v>0.59</c:v>
                </c:pt>
                <c:pt idx="4">
                  <c:v>0.59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D0-4C13-A7B2-B61B4F81BC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that think the industry currently is sustainable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j-lt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>
                  <c:v>0.37</c:v>
                </c:pt>
                <c:pt idx="1">
                  <c:v>0.42</c:v>
                </c:pt>
                <c:pt idx="2">
                  <c:v>0.38</c:v>
                </c:pt>
                <c:pt idx="3">
                  <c:v>0.41117764471057883</c:v>
                </c:pt>
                <c:pt idx="4">
                  <c:v>0.36074270559999999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BD0-4C13-A7B2-B61B4F81BC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% that are hopeful and confident it can be sustainable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j-lt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Sheet1!$D$2:$D$6</c:f>
              <c:numCache>
                <c:formatCode>0%</c:formatCode>
                <c:ptCount val="5"/>
                <c:pt idx="0">
                  <c:v>0.23</c:v>
                </c:pt>
                <c:pt idx="1">
                  <c:v>0.2</c:v>
                </c:pt>
                <c:pt idx="2">
                  <c:v>0.2</c:v>
                </c:pt>
                <c:pt idx="3">
                  <c:v>0.18</c:v>
                </c:pt>
                <c:pt idx="4">
                  <c:v>0.23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BD0-4C13-A7B2-B61B4F81BC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32391424"/>
        <c:axId val="232392960"/>
      </c:lineChart>
      <c:catAx>
        <c:axId val="23239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32392960"/>
        <c:crosses val="autoZero"/>
        <c:auto val="1"/>
        <c:lblAlgn val="ctr"/>
        <c:lblOffset val="100"/>
        <c:noMultiLvlLbl val="0"/>
      </c:catAx>
      <c:valAx>
        <c:axId val="232392960"/>
        <c:scaling>
          <c:orientation val="minMax"/>
          <c:max val="0.70000000000000007"/>
          <c:min val="0.15000000000000002"/>
        </c:scaling>
        <c:delete val="1"/>
        <c:axPos val="l"/>
        <c:numFmt formatCode="0%" sourceLinked="1"/>
        <c:majorTickMark val="out"/>
        <c:minorTickMark val="none"/>
        <c:tickLblPos val="none"/>
        <c:crossAx val="23239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360737329537527"/>
          <c:y val="0.72058946162512572"/>
          <c:w val="0.80462482640275435"/>
          <c:h val="0.27941053837487428"/>
        </c:manualLayout>
      </c:layout>
      <c:overlay val="0"/>
      <c:txPr>
        <a:bodyPr/>
        <a:lstStyle/>
        <a:p>
          <a:pPr>
            <a:defRPr sz="800">
              <a:solidFill>
                <a:schemeClr val="tx1"/>
              </a:solidFill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A5-4C31-BEB5-5E4B74EE4FBC}"/>
              </c:ext>
            </c:extLst>
          </c:dPt>
          <c:dPt>
            <c:idx val="1"/>
            <c:bubble3D val="0"/>
            <c:spPr>
              <a:solidFill>
                <a:srgbClr val="E9E9E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A5-4C31-BEB5-5E4B74EE4FBC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83A5-4C31-BEB5-5E4B74EE4FBC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familiarity</c:v>
                </c:pt>
                <c:pt idx="1">
                  <c:v>Difference</c:v>
                </c:pt>
                <c:pt idx="2">
                  <c:v>Blank Space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0">
                  <c:v>7.9</c:v>
                </c:pt>
                <c:pt idx="1">
                  <c:v>2.0999999999999996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3A5-4C31-BEB5-5E4B74EE4F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70"/>
        <c:holeSize val="7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595959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0.0</c:formatCode>
                <c:ptCount val="3"/>
                <c:pt idx="0" formatCode="General">
                  <c:v>7.2</c:v>
                </c:pt>
                <c:pt idx="1">
                  <c:v>7.435483870967742</c:v>
                </c:pt>
                <c:pt idx="2">
                  <c:v>7.8617710577868021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E0-404D-B1F8-5A9C3A7CDE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81121280"/>
        <c:axId val="381123968"/>
      </c:lineChart>
      <c:catAx>
        <c:axId val="381121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rgbClr val="595959"/>
                </a:solidFill>
                <a:latin typeface="+mj-lt"/>
              </a:defRPr>
            </a:pPr>
            <a:endParaRPr lang="en-US"/>
          </a:p>
        </c:txPr>
        <c:crossAx val="381123968"/>
        <c:crosses val="autoZero"/>
        <c:auto val="1"/>
        <c:lblAlgn val="ctr"/>
        <c:lblOffset val="100"/>
        <c:noMultiLvlLbl val="0"/>
      </c:catAx>
      <c:valAx>
        <c:axId val="381123968"/>
        <c:scaling>
          <c:orientation val="minMax"/>
          <c:min val="7"/>
        </c:scaling>
        <c:delete val="1"/>
        <c:axPos val="l"/>
        <c:numFmt formatCode="General" sourceLinked="1"/>
        <c:majorTickMark val="out"/>
        <c:minorTickMark val="none"/>
        <c:tickLblPos val="nextTo"/>
        <c:crossAx val="381121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54F1F-CDC0-434C-BE78-7BD8CF9B5D26}" type="datetimeFigureOut">
              <a:rPr lang="en-AU" smtClean="0"/>
              <a:t>28/09/2018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65AD2-029F-4874-9230-D6F5DF13F9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9718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6102-B892-4FB5-B5E3-B50460871912}" type="datetime1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812506"/>
            <a:ext cx="2057400" cy="273844"/>
          </a:xfrm>
        </p:spPr>
        <p:txBody>
          <a:bodyPr/>
          <a:lstStyle/>
          <a:p>
            <a:fld id="{A8185022-6A16-4E21-9D50-5EFBC1CA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21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CAAA-5BE1-453D-9B9A-ACF7A059A7E3}" type="datetime1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5022-6A16-4E21-9D50-5EFBC1CA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0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AAFB-B174-45FC-9A9A-46E7CB0C7AF0}" type="datetime1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5022-6A16-4E21-9D50-5EFBC1CA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8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449A-A4A9-4404-A11E-902F7AF6FE7A}" type="datetime1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5022-6A16-4E21-9D50-5EFBC1CA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55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7D58-9307-4068-8449-7C257AE65EB0}" type="datetime1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5022-6A16-4E21-9D50-5EFBC1CA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9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3889-F8AA-4C7C-BF83-4FCACED81A48}" type="datetime1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5022-6A16-4E21-9D50-5EFBC1CA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4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43E7-DFE5-4702-A10E-3879F598B572}" type="datetime1">
              <a:rPr lang="en-US" smtClean="0"/>
              <a:t>9/28/2018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5022-6A16-4E21-9D50-5EFBC1CA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96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51FA-3255-4EDC-8527-D4C3BC9E86FB}" type="datetime1">
              <a:rPr lang="en-US" smtClean="0"/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5022-6A16-4E21-9D50-5EFBC1CA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5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4B7A-3789-4762-9FE9-BF376EB88C69}" type="datetime1">
              <a:rPr lang="en-US" smtClean="0"/>
              <a:t>9/28/2018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5022-6A16-4E21-9D50-5EFBC1CA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0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3B1D-74BB-4A24-A491-04A45685A605}" type="datetime1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5022-6A16-4E21-9D50-5EFBC1CA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93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A0EA9-EDB0-4DD8-860B-5A014C997F03}" type="datetime1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85022-6A16-4E21-9D50-5EFBC1CA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0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7" tIns="34289" rIns="68577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77" tIns="34289" rIns="68577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CA19-8EE9-4ABA-B4ED-D5FDCAF86A45}" type="datetime1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85022-6A16-4E21-9D50-5EFBC1CA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44" y="4476750"/>
            <a:ext cx="3572395" cy="377024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r>
              <a:rPr lang="en-US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National Seafood Marketing Symposium </a:t>
            </a:r>
            <a:endParaRPr lang="en-US" sz="1000" dirty="0">
              <a:latin typeface="+mj-lt"/>
            </a:endParaRPr>
          </a:p>
          <a:p>
            <a:r>
              <a:rPr lang="en-US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Queensland Seafood Marketers Association </a:t>
            </a:r>
          </a:p>
        </p:txBody>
      </p:sp>
      <p:pic>
        <p:nvPicPr>
          <p:cNvPr id="5" name="Picture 2" descr="Z:\Current Projects\P4881 FRDC Adelphi Digital\Reporting\SEAFOOD_food_fish_sea_ocean_6048x40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93"/>
          <a:stretch/>
        </p:blipFill>
        <p:spPr bwMode="auto">
          <a:xfrm>
            <a:off x="3572397" y="0"/>
            <a:ext cx="5571605" cy="514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144" y="4902093"/>
            <a:ext cx="3572395" cy="223136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r>
              <a:rPr lang="en-US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September 2018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44" y="2571750"/>
            <a:ext cx="3572395" cy="407802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r>
              <a:rPr lang="en-AU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MICHAEL SPARKS</a:t>
            </a:r>
          </a:p>
          <a:p>
            <a:r>
              <a:rPr lang="en-AU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INTUITIVE SOLUTIONS</a:t>
            </a:r>
            <a:endParaRPr lang="en-US" sz="1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95687"/>
            <a:ext cx="3572395" cy="577079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r>
              <a:rPr lang="en-US" sz="20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WHAT ARE THEY THINKING?</a:t>
            </a:r>
          </a:p>
          <a:p>
            <a:r>
              <a:rPr lang="en-US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Inside the hearts and minds of seafood consumers</a:t>
            </a:r>
          </a:p>
        </p:txBody>
      </p:sp>
      <p:pic>
        <p:nvPicPr>
          <p:cNvPr id="10" name="Picture 9" descr="i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7503" y="4848320"/>
            <a:ext cx="916497" cy="2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40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862316806"/>
              </p:ext>
            </p:extLst>
          </p:nvPr>
        </p:nvGraphicFramePr>
        <p:xfrm>
          <a:off x="-339885" y="1681394"/>
          <a:ext cx="9026685" cy="3116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1406607709"/>
              </p:ext>
            </p:extLst>
          </p:nvPr>
        </p:nvGraphicFramePr>
        <p:xfrm>
          <a:off x="1433506" y="1979961"/>
          <a:ext cx="5496787" cy="2502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743388"/>
              </p:ext>
            </p:extLst>
          </p:nvPr>
        </p:nvGraphicFramePr>
        <p:xfrm>
          <a:off x="1778858" y="1449630"/>
          <a:ext cx="2375012" cy="9240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375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401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000" dirty="0">
                          <a:latin typeface="+mj-lt"/>
                        </a:rPr>
                        <a:t>Enforcement</a:t>
                      </a:r>
                      <a:r>
                        <a:rPr lang="en-AU" sz="1000" baseline="0" dirty="0">
                          <a:latin typeface="+mj-lt"/>
                        </a:rPr>
                        <a:t> of laws and regulations</a:t>
                      </a:r>
                      <a:endParaRPr lang="en-AU" sz="1000" dirty="0">
                        <a:latin typeface="+mj-lt"/>
                      </a:endParaRPr>
                    </a:p>
                  </a:txBody>
                  <a:tcPr marL="68580" marR="68580" marT="27000" marB="27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01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000" dirty="0">
                          <a:latin typeface="+mj-lt"/>
                        </a:rPr>
                        <a:t>Replenishing</a:t>
                      </a:r>
                      <a:r>
                        <a:rPr lang="en-AU" sz="1000" baseline="0" dirty="0">
                          <a:latin typeface="+mj-lt"/>
                        </a:rPr>
                        <a:t> fish stocks</a:t>
                      </a:r>
                      <a:endParaRPr lang="en-AU" sz="1000" dirty="0">
                        <a:latin typeface="+mj-lt"/>
                      </a:endParaRPr>
                    </a:p>
                  </a:txBody>
                  <a:tcPr marL="68580" marR="68580" marT="27000" marB="27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02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000" dirty="0">
                          <a:latin typeface="+mj-lt"/>
                        </a:rPr>
                        <a:t>Protecting</a:t>
                      </a:r>
                      <a:r>
                        <a:rPr lang="en-AU" sz="1000" baseline="0" dirty="0">
                          <a:latin typeface="+mj-lt"/>
                        </a:rPr>
                        <a:t> and maintaining</a:t>
                      </a:r>
                      <a:br>
                        <a:rPr lang="en-AU" sz="1000" baseline="0" dirty="0">
                          <a:latin typeface="+mj-lt"/>
                        </a:rPr>
                      </a:br>
                      <a:r>
                        <a:rPr lang="en-AU" sz="1000" baseline="0" dirty="0">
                          <a:latin typeface="+mj-lt"/>
                        </a:rPr>
                        <a:t>the health of the</a:t>
                      </a:r>
                      <a:br>
                        <a:rPr lang="en-AU" sz="1000" baseline="0" dirty="0">
                          <a:latin typeface="+mj-lt"/>
                        </a:rPr>
                      </a:br>
                      <a:r>
                        <a:rPr lang="en-AU" sz="1000" baseline="0" dirty="0">
                          <a:latin typeface="+mj-lt"/>
                        </a:rPr>
                        <a:t>environment</a:t>
                      </a:r>
                      <a:endParaRPr lang="en-AU" sz="1000" dirty="0">
                        <a:latin typeface="+mj-lt"/>
                      </a:endParaRPr>
                    </a:p>
                  </a:txBody>
                  <a:tcPr marL="68580" marR="68580" marT="27000" marB="27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250934"/>
              </p:ext>
            </p:extLst>
          </p:nvPr>
        </p:nvGraphicFramePr>
        <p:xfrm>
          <a:off x="4826859" y="1428750"/>
          <a:ext cx="2667000" cy="16956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strike="noStrike" dirty="0">
                          <a:effectLst/>
                          <a:latin typeface="+mj-lt"/>
                        </a:rPr>
                        <a:t>Protecting endangered species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500" marR="67500" marT="27000" marB="2700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strike="noStrike" dirty="0">
                          <a:effectLst/>
                          <a:latin typeface="+mj-lt"/>
                        </a:rPr>
                        <a:t>Protecting against overfishing of any species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500" marR="67500" marT="27000" marB="2700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strike="noStrike" dirty="0">
                          <a:effectLst/>
                          <a:latin typeface="+mj-lt"/>
                        </a:rPr>
                        <a:t>Protecting against overfishing of any area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500" marR="67500" marT="27000" marB="2700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5560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strike="noStrike" dirty="0">
                          <a:effectLst/>
                          <a:latin typeface="+mj-lt"/>
                        </a:rPr>
                        <a:t>Making sure we have the best fishing practices (how fish are caught/harvested)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500" marR="67500" marT="27000" marB="2700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2230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strike="noStrike" dirty="0">
                          <a:effectLst/>
                          <a:latin typeface="+mj-lt"/>
                        </a:rPr>
                        <a:t>Use of fish farming to alleviate the demand on wild caught seafood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500" marR="67500" marT="27000" marB="2700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12788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strike="noStrike" dirty="0">
                          <a:effectLst/>
                          <a:latin typeface="+mj-lt"/>
                        </a:rPr>
                        <a:t>Guarding against catch of</a:t>
                      </a:r>
                      <a:br>
                        <a:rPr lang="en-AU" sz="1000" u="none" strike="noStrike" dirty="0">
                          <a:effectLst/>
                          <a:latin typeface="+mj-lt"/>
                        </a:rPr>
                      </a:br>
                      <a:r>
                        <a:rPr lang="en-AU" sz="1000" u="none" strike="noStrike" dirty="0">
                          <a:effectLst/>
                          <a:latin typeface="+mj-lt"/>
                        </a:rPr>
                        <a:t>non-target species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500" marR="67500" marT="27000" marB="2700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969271"/>
              </p:ext>
            </p:extLst>
          </p:nvPr>
        </p:nvGraphicFramePr>
        <p:xfrm>
          <a:off x="1626458" y="3942472"/>
          <a:ext cx="2590800" cy="7500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0210">
                <a:tc>
                  <a:txBody>
                    <a:bodyPr/>
                    <a:lstStyle/>
                    <a:p>
                      <a:pPr marL="171450" indent="-17145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strike="noStrike" kern="1200" dirty="0">
                          <a:effectLst/>
                          <a:latin typeface="+mj-lt"/>
                        </a:rPr>
                        <a:t>Certifying commercial</a:t>
                      </a:r>
                      <a:br>
                        <a:rPr lang="en-AU" sz="1000" u="none" strike="noStrike" kern="1200" dirty="0">
                          <a:effectLst/>
                          <a:latin typeface="+mj-lt"/>
                        </a:rPr>
                      </a:br>
                      <a:r>
                        <a:rPr lang="en-AU" sz="1000" u="none" strike="noStrike" kern="1200" dirty="0">
                          <a:effectLst/>
                          <a:latin typeface="+mj-lt"/>
                        </a:rPr>
                        <a:t>fishing operations</a:t>
                      </a:r>
                      <a:endParaRPr lang="en-A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7500" marR="67500" marT="35100" marB="3510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22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strike="noStrike" dirty="0">
                          <a:effectLst/>
                          <a:latin typeface="+mj-lt"/>
                        </a:rPr>
                        <a:t>Ensuring the areas fish are</a:t>
                      </a:r>
                      <a:br>
                        <a:rPr lang="en-AU" sz="1000" u="none" strike="noStrike" dirty="0">
                          <a:effectLst/>
                          <a:latin typeface="+mj-lt"/>
                        </a:rPr>
                      </a:br>
                      <a:r>
                        <a:rPr lang="en-AU" sz="1000" u="none" strike="noStrike" dirty="0">
                          <a:effectLst/>
                          <a:latin typeface="+mj-lt"/>
                        </a:rPr>
                        <a:t>caught from are certified</a:t>
                      </a:r>
                      <a:r>
                        <a:rPr lang="en-AU" sz="1000" u="none" strike="noStrike" baseline="0" dirty="0">
                          <a:effectLst/>
                          <a:latin typeface="+mj-lt"/>
                        </a:rPr>
                        <a:t> </a:t>
                      </a:r>
                      <a:r>
                        <a:rPr lang="en-AU" sz="1000" u="none" strike="noStrike" dirty="0">
                          <a:effectLst/>
                          <a:latin typeface="+mj-lt"/>
                        </a:rPr>
                        <a:t>to be sustainable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500" marR="67500" marT="35100" marB="3510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1626458" y="1352550"/>
            <a:ext cx="5888773" cy="344643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AU" sz="1200"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241074" y="285750"/>
            <a:ext cx="3733800" cy="90024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txBody>
          <a:bodyPr wrap="square" lIns="68577" tIns="34289" rIns="68577" bIns="34289">
            <a:spAutoFit/>
          </a:bodyPr>
          <a:lstStyle/>
          <a:p>
            <a:pPr algn="just"/>
            <a:r>
              <a:rPr lang="en-AU" sz="1000" dirty="0">
                <a:latin typeface="+mj-lt"/>
              </a:rPr>
              <a:t>We asked consumers to explain what sustainability meant for them. </a:t>
            </a:r>
          </a:p>
          <a:p>
            <a:pPr algn="just"/>
            <a:endParaRPr lang="en-AU" sz="200" dirty="0">
              <a:latin typeface="+mj-lt"/>
            </a:endParaRPr>
          </a:p>
          <a:p>
            <a:pPr algn="just"/>
            <a:r>
              <a:rPr lang="en-AU" sz="2000" dirty="0">
                <a:latin typeface="+mj-lt"/>
              </a:rPr>
              <a:t>15</a:t>
            </a:r>
            <a:r>
              <a:rPr lang="en-AU" sz="1600" dirty="0">
                <a:latin typeface="+mj-lt"/>
              </a:rPr>
              <a:t> </a:t>
            </a:r>
            <a:r>
              <a:rPr lang="en-AU" sz="1600" i="1" dirty="0">
                <a:latin typeface="+mj-lt"/>
              </a:rPr>
              <a:t>different description clusters</a:t>
            </a:r>
          </a:p>
          <a:p>
            <a:pPr algn="just"/>
            <a:r>
              <a:rPr lang="en-AU" sz="2000" dirty="0">
                <a:latin typeface="+mj-lt"/>
              </a:rPr>
              <a:t>4</a:t>
            </a:r>
            <a:r>
              <a:rPr lang="en-AU" sz="1600" dirty="0">
                <a:latin typeface="+mj-lt"/>
              </a:rPr>
              <a:t> </a:t>
            </a:r>
            <a:r>
              <a:rPr lang="en-AU" sz="1600" i="1" dirty="0">
                <a:latin typeface="+mj-lt"/>
              </a:rPr>
              <a:t>primary description motivators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4800" y="285750"/>
            <a:ext cx="4387200" cy="28469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lIns="68577" tIns="34289" rIns="68577" bIns="34289" rtlCol="0">
            <a:spAutoFit/>
          </a:bodyPr>
          <a:lstStyle/>
          <a:p>
            <a:r>
              <a:rPr lang="en-AU" i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consumers interpret sustainability with many different lenses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 descr="i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48320"/>
            <a:ext cx="916497" cy="295180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A8185022-6A16-4E21-9D50-5EFBC1CA0769}" type="slidenum">
              <a:rPr lang="en-US" sz="8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10</a:t>
            </a:fld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cxnSp>
        <p:nvCxnSpPr>
          <p:cNvPr id="24" name="Straight Connector 23"/>
          <p:cNvCxnSpPr>
            <a:stCxn id="23" idx="0"/>
          </p:cNvCxnSpPr>
          <p:nvPr/>
        </p:nvCxnSpPr>
        <p:spPr>
          <a:xfrm flipH="1">
            <a:off x="4172184" y="1979961"/>
            <a:ext cx="9716" cy="252695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84149" y="3238378"/>
            <a:ext cx="2539443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571120" y="2985812"/>
            <a:ext cx="1224128" cy="51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1000" dirty="0">
                <a:solidFill>
                  <a:schemeClr val="tx1"/>
                </a:solidFill>
                <a:latin typeface="+mj-lt"/>
              </a:rPr>
              <a:t>Sustainability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314212"/>
              </p:ext>
            </p:extLst>
          </p:nvPr>
        </p:nvGraphicFramePr>
        <p:xfrm>
          <a:off x="4903058" y="3651150"/>
          <a:ext cx="2432414" cy="9780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432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4010">
                <a:tc>
                  <a:txBody>
                    <a:bodyPr/>
                    <a:lstStyle/>
                    <a:p>
                      <a:pPr marL="7175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strike="noStrike" dirty="0">
                          <a:effectLst/>
                          <a:latin typeface="+mj-lt"/>
                        </a:rPr>
                        <a:t>Provides seafood that is</a:t>
                      </a:r>
                      <a:br>
                        <a:rPr lang="en-AU" sz="1000" u="none" strike="noStrike" dirty="0">
                          <a:effectLst/>
                          <a:latin typeface="+mj-lt"/>
                        </a:rPr>
                      </a:br>
                      <a:r>
                        <a:rPr lang="en-AU" sz="1000" u="none" strike="noStrike" dirty="0">
                          <a:effectLst/>
                          <a:latin typeface="+mj-lt"/>
                        </a:rPr>
                        <a:t>safe to eat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500" marR="67500" marT="27000" marB="2700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010">
                <a:tc>
                  <a:txBody>
                    <a:bodyPr/>
                    <a:lstStyle/>
                    <a:p>
                      <a:pPr marL="620713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strike="noStrike" dirty="0">
                          <a:effectLst/>
                          <a:latin typeface="+mj-lt"/>
                        </a:rPr>
                        <a:t>Improving the health of the fish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500" marR="67500" marT="27000" marB="2700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010">
                <a:tc>
                  <a:txBody>
                    <a:bodyPr/>
                    <a:lstStyle/>
                    <a:p>
                      <a:pPr marL="447675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strike="noStrike" dirty="0">
                          <a:effectLst/>
                          <a:latin typeface="+mj-lt"/>
                        </a:rPr>
                        <a:t>Ensuring the quality of seafood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500" marR="67500" marT="27000" marB="2700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01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AU" sz="1000" u="none" strike="noStrike" dirty="0">
                          <a:effectLst/>
                          <a:latin typeface="+mj-lt"/>
                        </a:rPr>
                        <a:t>Making sure fish remain good for you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500" marR="67500" marT="27000" marB="2700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422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4"/>
          <p:cNvGrpSpPr/>
          <p:nvPr/>
        </p:nvGrpSpPr>
        <p:grpSpPr>
          <a:xfrm>
            <a:off x="47782" y="1051898"/>
            <a:ext cx="8987432" cy="3061619"/>
            <a:chOff x="1844824" y="3059832"/>
            <a:chExt cx="3240360" cy="1634151"/>
          </a:xfrm>
        </p:grpSpPr>
        <p:graphicFrame>
          <p:nvGraphicFramePr>
            <p:cNvPr id="8" name="Chart 7"/>
            <p:cNvGraphicFramePr/>
            <p:nvPr>
              <p:extLst>
                <p:ext uri="{D42A27DB-BD31-4B8C-83A1-F6EECF244321}">
                  <p14:modId xmlns:p14="http://schemas.microsoft.com/office/powerpoint/2010/main" val="3160782769"/>
                </p:ext>
              </p:extLst>
            </p:nvPr>
          </p:nvGraphicFramePr>
          <p:xfrm>
            <a:off x="1844824" y="3059832"/>
            <a:ext cx="3240360" cy="1584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2021135" y="3059832"/>
              <a:ext cx="2887739" cy="1634151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200">
                <a:latin typeface="+mj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837832" y="718254"/>
            <a:ext cx="3498073" cy="2616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050" dirty="0">
                <a:latin typeface="+mj-lt"/>
              </a:rPr>
              <a:t>This is the best phrase that describes sustainability – Top 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4800" y="285750"/>
            <a:ext cx="4387200" cy="28469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lIns="68577" tIns="34289" rIns="68577" bIns="34289" rtlCol="0">
            <a:spAutoFit/>
          </a:bodyPr>
          <a:lstStyle/>
          <a:p>
            <a:r>
              <a:rPr lang="en-AU" i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little consensus on what they think it means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800" y="4381632"/>
            <a:ext cx="4387200" cy="28469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lIns="68577" tIns="34289" rIns="68577" bIns="34289" rtlCol="0">
            <a:spAutoFit/>
          </a:bodyPr>
          <a:lstStyle/>
          <a:p>
            <a:r>
              <a:rPr lang="en-AU" i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so what exactly are we trying to achieve?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descr="i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48320"/>
            <a:ext cx="916497" cy="295180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A8185022-6A16-4E21-9D50-5EFBC1CA0769}" type="slidenum">
              <a:rPr lang="en-US" sz="8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11</a:t>
            </a:fld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3376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5"/>
          <a:stretch/>
        </p:blipFill>
        <p:spPr bwMode="auto">
          <a:xfrm>
            <a:off x="261000" y="226380"/>
            <a:ext cx="8621100" cy="472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42240" y="723271"/>
            <a:ext cx="2600472" cy="654023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/>
            <a:br>
              <a:rPr lang="en-AU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n-AU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time to shape the discussion?</a:t>
            </a:r>
          </a:p>
          <a:p>
            <a:pPr algn="ctr"/>
            <a:r>
              <a:rPr lang="en-AU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| | |</a:t>
            </a:r>
            <a:endParaRPr lang="en-AU" sz="1200" i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3162" y="1582308"/>
            <a:ext cx="2523992" cy="654025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/>
            <a:br>
              <a:rPr lang="en-AU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n-AU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sustainability or trust | resilience? </a:t>
            </a:r>
          </a:p>
          <a:p>
            <a:pPr algn="ctr"/>
            <a:r>
              <a:rPr lang="en-AU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| | |</a:t>
            </a:r>
            <a:endParaRPr lang="en-AU" sz="12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3162" y="2441347"/>
            <a:ext cx="2523992" cy="654023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/>
            <a:br>
              <a:rPr lang="en-AU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n-AU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focus and targeted</a:t>
            </a:r>
          </a:p>
          <a:p>
            <a:pPr algn="ctr"/>
            <a:r>
              <a:rPr lang="en-AU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| | |</a:t>
            </a:r>
            <a:endParaRPr lang="en-AU" sz="1200" i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2128" y="3300385"/>
            <a:ext cx="2706061" cy="869467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/>
            <a:br>
              <a:rPr lang="en-AU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n-AU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all in – a whole of industry agenda</a:t>
            </a:r>
          </a:p>
          <a:p>
            <a:pPr algn="ctr"/>
            <a:r>
              <a:rPr lang="en-AU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| | |</a:t>
            </a:r>
            <a:endParaRPr lang="en-AU" sz="1200" i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1000" y="226383"/>
            <a:ext cx="3891900" cy="288539"/>
          </a:xfrm>
          <a:prstGeom prst="rect">
            <a:avLst/>
          </a:prstGeom>
          <a:solidFill>
            <a:schemeClr val="bg1"/>
          </a:solidFill>
        </p:spPr>
        <p:txBody>
          <a:bodyPr wrap="square" lIns="68577" tIns="34289" rIns="68577" bIns="34289" rtlCol="0">
            <a:spAutoFit/>
          </a:bodyPr>
          <a:lstStyle/>
          <a:p>
            <a:r>
              <a:rPr lang="en-AU" i="1" dirty="0">
                <a:latin typeface="Baskerville Old Face" panose="02020602080505020303" pitchFamily="18" charset="0"/>
              </a:rPr>
              <a:t>the take </a:t>
            </a:r>
            <a:r>
              <a:rPr lang="en-AU" i="1" dirty="0" err="1">
                <a:latin typeface="Baskerville Old Face" panose="02020602080505020303" pitchFamily="18" charset="0"/>
              </a:rPr>
              <a:t>aways</a:t>
            </a:r>
            <a:r>
              <a:rPr lang="en-AU" i="1" dirty="0">
                <a:latin typeface="Baskerville Old Face" panose="02020602080505020303" pitchFamily="18" charset="0"/>
              </a:rPr>
              <a:t>. . . .</a:t>
            </a:r>
            <a:endParaRPr lang="en-US" dirty="0"/>
          </a:p>
        </p:txBody>
      </p:sp>
      <p:pic>
        <p:nvPicPr>
          <p:cNvPr id="9" name="Picture 8" descr="i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48320"/>
            <a:ext cx="916497" cy="29518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A8185022-6A16-4E21-9D50-5EFBC1CA0769}" type="slidenum">
              <a:rPr lang="en-US" sz="8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12</a:t>
            </a:fld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0875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15" r="18679"/>
          <a:stretch/>
        </p:blipFill>
        <p:spPr bwMode="auto">
          <a:xfrm>
            <a:off x="7467600" y="-121"/>
            <a:ext cx="1676400" cy="514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lated image"/>
          <p:cNvPicPr>
            <a:picLocks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25" r="48756"/>
          <a:stretch/>
        </p:blipFill>
        <p:spPr bwMode="auto">
          <a:xfrm>
            <a:off x="0" y="-121"/>
            <a:ext cx="2423160" cy="514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2643188" y="2281539"/>
            <a:ext cx="38475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43188" y="3624867"/>
            <a:ext cx="38475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299210" y="-121"/>
            <a:ext cx="6545580" cy="5145927"/>
            <a:chOff x="965918" y="-121"/>
            <a:chExt cx="6545580" cy="5145927"/>
          </a:xfrm>
        </p:grpSpPr>
        <p:pic>
          <p:nvPicPr>
            <p:cNvPr id="7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0" r="9759"/>
            <a:stretch/>
          </p:blipFill>
          <p:spPr bwMode="auto">
            <a:xfrm>
              <a:off x="965918" y="-121"/>
              <a:ext cx="6545580" cy="5145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 rot="1953140">
              <a:off x="5602601" y="1821350"/>
              <a:ext cx="547402" cy="315469"/>
            </a:xfrm>
            <a:prstGeom prst="rect">
              <a:avLst/>
            </a:prstGeom>
            <a:noFill/>
          </p:spPr>
          <p:txBody>
            <a:bodyPr wrap="square" lIns="68577" tIns="34289" rIns="68577" bIns="34289" rtlCol="0">
              <a:spAutoFit/>
            </a:bodyPr>
            <a:lstStyle/>
            <a:p>
              <a:pPr algn="ctr"/>
              <a:r>
                <a:rPr lang="en-AU" sz="800" dirty="0">
                  <a:solidFill>
                    <a:schemeClr val="bg1">
                      <a:lumMod val="50000"/>
                    </a:schemeClr>
                  </a:solidFill>
                  <a:latin typeface="Bernard MT Condensed" panose="02050806060905020404" pitchFamily="18" charset="0"/>
                </a:rPr>
                <a:t>seafood </a:t>
              </a:r>
            </a:p>
            <a:p>
              <a:pPr algn="ctr"/>
              <a:r>
                <a:rPr lang="en-AU" sz="800" dirty="0">
                  <a:solidFill>
                    <a:schemeClr val="bg1">
                      <a:lumMod val="50000"/>
                    </a:schemeClr>
                  </a:solidFill>
                  <a:latin typeface="Bernard MT Condensed" panose="02050806060905020404" pitchFamily="18" charset="0"/>
                </a:rPr>
                <a:t>marketer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Bernard MT Condensed" panose="020508060609050204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26538" y="57150"/>
            <a:ext cx="5117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+mj-lt"/>
              </a:rPr>
              <a:t>change the conversation. </a:t>
            </a:r>
          </a:p>
        </p:txBody>
      </p:sp>
      <p:sp>
        <p:nvSpPr>
          <p:cNvPr id="15" name="Oval 14"/>
          <p:cNvSpPr/>
          <p:nvPr/>
        </p:nvSpPr>
        <p:spPr>
          <a:xfrm>
            <a:off x="216938" y="77446"/>
            <a:ext cx="304800" cy="267184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4</a:t>
            </a:r>
          </a:p>
        </p:txBody>
      </p:sp>
      <p:pic>
        <p:nvPicPr>
          <p:cNvPr id="16" name="Picture 15" descr="i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848320"/>
            <a:ext cx="916497" cy="295180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A8185022-6A16-4E21-9D50-5EFBC1CA0769}" type="slidenum">
              <a:rPr lang="en-US" sz="8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13</a:t>
            </a:fld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0571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/>
          <p:nvPr/>
        </p:nvSpPr>
        <p:spPr>
          <a:xfrm>
            <a:off x="228600" y="229659"/>
            <a:ext cx="5467606" cy="284691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AU" i="1" dirty="0">
                <a:latin typeface="Baskerville Old Face" panose="02020602080505020303" pitchFamily="18" charset="0"/>
              </a:rPr>
              <a:t>sustainability: what they are reporting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B08C1CA-3453-406A-81DF-DA57186BD8B3}"/>
              </a:ext>
            </a:extLst>
          </p:cNvPr>
          <p:cNvSpPr/>
          <p:nvPr/>
        </p:nvSpPr>
        <p:spPr>
          <a:xfrm>
            <a:off x="1279978" y="723495"/>
            <a:ext cx="6557272" cy="223135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r>
              <a:rPr lang="en-AU" sz="1000" dirty="0">
                <a:latin typeface="+mj-lt"/>
                <a:cs typeface="Arial" pitchFamily="34" charset="0"/>
              </a:rPr>
              <a:t>Do they believe Australia’s fishing industry is sustainable?</a:t>
            </a:r>
          </a:p>
        </p:txBody>
      </p:sp>
      <p:sp>
        <p:nvSpPr>
          <p:cNvPr id="104" name="Oval 103"/>
          <p:cNvSpPr/>
          <p:nvPr/>
        </p:nvSpPr>
        <p:spPr>
          <a:xfrm>
            <a:off x="4342943" y="1504950"/>
            <a:ext cx="457275" cy="461847"/>
          </a:xfrm>
          <a:prstGeom prst="ellipse">
            <a:avLst/>
          </a:prstGeom>
          <a:noFill/>
          <a:ln w="12700">
            <a:solidFill>
              <a:srgbClr val="E76D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1200" b="1" dirty="0">
                <a:solidFill>
                  <a:srgbClr val="002060"/>
                </a:solidFill>
                <a:latin typeface="+mj-lt"/>
              </a:rPr>
              <a:t>36%</a:t>
            </a:r>
          </a:p>
        </p:txBody>
      </p:sp>
      <p:sp>
        <p:nvSpPr>
          <p:cNvPr id="106" name="Plus 105"/>
          <p:cNvSpPr/>
          <p:nvPr/>
        </p:nvSpPr>
        <p:spPr>
          <a:xfrm>
            <a:off x="5401849" y="1588899"/>
            <a:ext cx="291037" cy="293946"/>
          </a:xfrm>
          <a:prstGeom prst="mathPl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latin typeface="+mj-lt"/>
            </a:endParaRPr>
          </a:p>
        </p:txBody>
      </p:sp>
      <p:sp>
        <p:nvSpPr>
          <p:cNvPr id="107" name="Equal 106"/>
          <p:cNvSpPr/>
          <p:nvPr/>
        </p:nvSpPr>
        <p:spPr>
          <a:xfrm>
            <a:off x="3449711" y="1588616"/>
            <a:ext cx="291600" cy="294516"/>
          </a:xfrm>
          <a:prstGeom prst="mathEqual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2390804" y="1504950"/>
            <a:ext cx="457275" cy="461847"/>
          </a:xfrm>
          <a:prstGeom prst="ellipse">
            <a:avLst/>
          </a:prstGeom>
          <a:noFill/>
          <a:ln w="12700">
            <a:solidFill>
              <a:srgbClr val="E76D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1200" b="1" dirty="0">
                <a:solidFill>
                  <a:srgbClr val="002060"/>
                </a:solidFill>
                <a:latin typeface="+mj-lt"/>
              </a:rPr>
              <a:t>59%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1809878" y="986549"/>
            <a:ext cx="1619122" cy="438580"/>
          </a:xfrm>
          <a:prstGeom prst="rect">
            <a:avLst/>
          </a:prstGeom>
        </p:spPr>
        <p:txBody>
          <a:bodyPr wrap="square" lIns="68577" tIns="34289" rIns="68577" bIns="34289" anchor="ctr">
            <a:spAutoFit/>
          </a:bodyPr>
          <a:lstStyle/>
          <a:p>
            <a:pPr algn="ctr"/>
            <a:r>
              <a:rPr lang="en-AU" sz="800" i="1" dirty="0">
                <a:latin typeface="+mj-lt"/>
              </a:rPr>
              <a:t>% that believe</a:t>
            </a:r>
            <a:br>
              <a:rPr lang="en-AU" sz="800" i="1" dirty="0">
                <a:latin typeface="+mj-lt"/>
              </a:rPr>
            </a:br>
            <a:r>
              <a:rPr lang="en-AU" sz="800" i="1" dirty="0">
                <a:latin typeface="+mj-lt"/>
              </a:rPr>
              <a:t>industry is sustainable or</a:t>
            </a:r>
            <a:br>
              <a:rPr lang="en-AU" sz="800" i="1" dirty="0">
                <a:latin typeface="+mj-lt"/>
              </a:rPr>
            </a:br>
            <a:r>
              <a:rPr lang="en-AU" sz="800" i="1" dirty="0">
                <a:latin typeface="+mj-lt"/>
              </a:rPr>
              <a:t>confident that it can be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3778470" y="986549"/>
            <a:ext cx="1592885" cy="438580"/>
          </a:xfrm>
          <a:prstGeom prst="rect">
            <a:avLst/>
          </a:prstGeom>
        </p:spPr>
        <p:txBody>
          <a:bodyPr wrap="square" lIns="68577" tIns="34289" rIns="68577" bIns="34289" anchor="ctr">
            <a:spAutoFit/>
          </a:bodyPr>
          <a:lstStyle/>
          <a:p>
            <a:pPr algn="ctr"/>
            <a:r>
              <a:rPr lang="en-AU" sz="800" i="1" dirty="0">
                <a:latin typeface="+mj-lt"/>
              </a:rPr>
              <a:t>% that think the</a:t>
            </a:r>
            <a:br>
              <a:rPr lang="en-AU" sz="800" i="1" dirty="0">
                <a:latin typeface="+mj-lt"/>
              </a:rPr>
            </a:br>
            <a:r>
              <a:rPr lang="en-AU" sz="800" i="1" dirty="0">
                <a:latin typeface="+mj-lt"/>
              </a:rPr>
              <a:t>industry currently</a:t>
            </a:r>
            <a:br>
              <a:rPr lang="en-AU" sz="800" i="1" dirty="0">
                <a:latin typeface="+mj-lt"/>
              </a:rPr>
            </a:br>
            <a:r>
              <a:rPr lang="en-AU" sz="800" i="1" dirty="0">
                <a:latin typeface="+mj-lt"/>
              </a:rPr>
              <a:t>is sustainable</a:t>
            </a:r>
          </a:p>
        </p:txBody>
      </p:sp>
      <p:sp>
        <p:nvSpPr>
          <p:cNvPr id="105" name="Oval 104"/>
          <p:cNvSpPr/>
          <p:nvPr/>
        </p:nvSpPr>
        <p:spPr>
          <a:xfrm>
            <a:off x="6294517" y="1504950"/>
            <a:ext cx="457275" cy="461847"/>
          </a:xfrm>
          <a:prstGeom prst="ellipse">
            <a:avLst/>
          </a:prstGeom>
          <a:noFill/>
          <a:ln w="12700">
            <a:solidFill>
              <a:srgbClr val="E76D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1200" b="1" dirty="0">
                <a:solidFill>
                  <a:srgbClr val="002060"/>
                </a:solidFill>
                <a:latin typeface="+mj-lt"/>
              </a:rPr>
              <a:t>23%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5562600" y="986549"/>
            <a:ext cx="1921121" cy="438580"/>
          </a:xfrm>
          <a:prstGeom prst="rect">
            <a:avLst/>
          </a:prstGeom>
        </p:spPr>
        <p:txBody>
          <a:bodyPr wrap="square" lIns="68577" tIns="34289" rIns="68577" bIns="34289" anchor="ctr">
            <a:spAutoFit/>
          </a:bodyPr>
          <a:lstStyle/>
          <a:p>
            <a:pPr algn="ctr"/>
            <a:r>
              <a:rPr lang="en-AU" sz="800" i="1" dirty="0">
                <a:latin typeface="+mj-lt"/>
              </a:rPr>
              <a:t>% that are hopeful</a:t>
            </a:r>
            <a:br>
              <a:rPr lang="en-AU" sz="800" i="1" dirty="0">
                <a:latin typeface="+mj-lt"/>
              </a:rPr>
            </a:br>
            <a:r>
              <a:rPr lang="en-AU" sz="800" i="1" dirty="0">
                <a:latin typeface="+mj-lt"/>
              </a:rPr>
              <a:t>and confident it</a:t>
            </a:r>
            <a:br>
              <a:rPr lang="en-AU" sz="800" i="1" dirty="0">
                <a:latin typeface="+mj-lt"/>
              </a:rPr>
            </a:br>
            <a:r>
              <a:rPr lang="en-AU" sz="800" i="1" dirty="0">
                <a:latin typeface="+mj-lt"/>
              </a:rPr>
              <a:t>can be sustainable</a:t>
            </a:r>
          </a:p>
        </p:txBody>
      </p:sp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D322EAFD-A1DE-422A-B3D4-335E53E1E9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3369100"/>
              </p:ext>
            </p:extLst>
          </p:nvPr>
        </p:nvGraphicFramePr>
        <p:xfrm>
          <a:off x="1166821" y="2567242"/>
          <a:ext cx="6885866" cy="2214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8FF18F56-26EA-446C-BE2F-8125436341AC}"/>
              </a:ext>
            </a:extLst>
          </p:cNvPr>
          <p:cNvSpPr txBox="1"/>
          <p:nvPr/>
        </p:nvSpPr>
        <p:spPr>
          <a:xfrm>
            <a:off x="1279978" y="2266950"/>
            <a:ext cx="5116546" cy="223136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r>
              <a:rPr lang="en-AU" sz="1000" dirty="0">
                <a:latin typeface="+mj-lt"/>
                <a:cs typeface="Arial" pitchFamily="34" charset="0"/>
              </a:rPr>
              <a:t>Believe Australia’s fishing industry is sustainable – over time</a:t>
            </a:r>
          </a:p>
        </p:txBody>
      </p:sp>
      <p:pic>
        <p:nvPicPr>
          <p:cNvPr id="15" name="Picture 14" descr="i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48320"/>
            <a:ext cx="916497" cy="295180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A8185022-6A16-4E21-9D50-5EFBC1CA0769}" type="slidenum">
              <a:rPr lang="en-US" sz="8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14</a:t>
            </a:fld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6704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/>
          <p:nvPr/>
        </p:nvSpPr>
        <p:spPr>
          <a:xfrm>
            <a:off x="261000" y="226383"/>
            <a:ext cx="5467606" cy="284691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AU" i="1" dirty="0">
                <a:latin typeface="Baskerville Old Face" panose="02020602080505020303" pitchFamily="18" charset="0"/>
              </a:rPr>
              <a:t>not all the same</a:t>
            </a:r>
          </a:p>
        </p:txBody>
      </p:sp>
      <p:sp>
        <p:nvSpPr>
          <p:cNvPr id="77" name="Right Arrow 76"/>
          <p:cNvSpPr/>
          <p:nvPr/>
        </p:nvSpPr>
        <p:spPr>
          <a:xfrm rot="5400000" flipH="1">
            <a:off x="1065575" y="2543351"/>
            <a:ext cx="2744998" cy="450592"/>
          </a:xfrm>
          <a:prstGeom prst="rightArrow">
            <a:avLst/>
          </a:prstGeom>
          <a:noFill/>
          <a:ln>
            <a:solidFill>
              <a:srgbClr val="E76D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2376903" y="1052607"/>
            <a:ext cx="3871101" cy="407460"/>
          </a:xfrm>
          <a:prstGeom prst="ellipse">
            <a:avLst/>
          </a:prstGeom>
          <a:noFill/>
          <a:ln>
            <a:solidFill>
              <a:srgbClr val="E76D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en-AU" sz="1200" dirty="0">
                <a:solidFill>
                  <a:srgbClr val="002060"/>
                </a:solidFill>
                <a:latin typeface="+mj-lt"/>
              </a:rPr>
              <a:t>The industry is sustainable</a:t>
            </a:r>
            <a:endParaRPr lang="en-US" sz="1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9" name="TextBox 78"/>
          <p:cNvSpPr txBox="1"/>
          <p:nvPr/>
        </p:nvSpPr>
        <p:spPr>
          <a:xfrm rot="16200000">
            <a:off x="1981490" y="1869931"/>
            <a:ext cx="890561" cy="223136"/>
          </a:xfrm>
          <a:prstGeom prst="rect">
            <a:avLst/>
          </a:prstGeom>
          <a:noFill/>
        </p:spPr>
        <p:txBody>
          <a:bodyPr wrap="square" lIns="68577" tIns="34289" rIns="68577" bIns="34289" rtlCol="0" anchor="ctr">
            <a:spAutoFit/>
          </a:bodyPr>
          <a:lstStyle/>
          <a:p>
            <a:pPr algn="ctr"/>
            <a:r>
              <a:rPr lang="en-AU" sz="1000" dirty="0">
                <a:solidFill>
                  <a:srgbClr val="002060"/>
                </a:solidFill>
                <a:latin typeface="+mj-lt"/>
              </a:rPr>
              <a:t>ENGAGED</a:t>
            </a:r>
            <a:endParaRPr lang="en-US" sz="1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0" name="TextBox 79"/>
          <p:cNvSpPr txBox="1"/>
          <p:nvPr/>
        </p:nvSpPr>
        <p:spPr>
          <a:xfrm rot="16200000">
            <a:off x="1984192" y="2707592"/>
            <a:ext cx="885158" cy="223136"/>
          </a:xfrm>
          <a:prstGeom prst="rect">
            <a:avLst/>
          </a:prstGeom>
          <a:noFill/>
        </p:spPr>
        <p:txBody>
          <a:bodyPr wrap="square" lIns="68577" tIns="34289" rIns="68577" bIns="34289" rtlCol="0" anchor="ctr">
            <a:spAutoFit/>
          </a:bodyPr>
          <a:lstStyle/>
          <a:p>
            <a:pPr algn="ctr"/>
            <a:r>
              <a:rPr lang="en-AU" sz="1000" dirty="0">
                <a:solidFill>
                  <a:srgbClr val="002060"/>
                </a:solidFill>
                <a:latin typeface="+mj-lt"/>
              </a:rPr>
              <a:t>CONNECTED</a:t>
            </a:r>
            <a:endParaRPr lang="en-US" sz="1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1" name="TextBox 80"/>
          <p:cNvSpPr txBox="1"/>
          <p:nvPr/>
        </p:nvSpPr>
        <p:spPr>
          <a:xfrm rot="16200000">
            <a:off x="1950889" y="3542870"/>
            <a:ext cx="974367" cy="223136"/>
          </a:xfrm>
          <a:prstGeom prst="rect">
            <a:avLst/>
          </a:prstGeom>
          <a:noFill/>
        </p:spPr>
        <p:txBody>
          <a:bodyPr wrap="square" lIns="68577" tIns="34289" rIns="68577" bIns="34289" rtlCol="0" anchor="ctr">
            <a:spAutoFit/>
          </a:bodyPr>
          <a:lstStyle/>
          <a:p>
            <a:pPr algn="ctr"/>
            <a:r>
              <a:rPr lang="en-AU" sz="1000" dirty="0">
                <a:solidFill>
                  <a:srgbClr val="002060"/>
                </a:solidFill>
                <a:latin typeface="+mj-lt"/>
              </a:rPr>
              <a:t>NOT ENGAGED</a:t>
            </a:r>
            <a:endParaRPr lang="en-US" sz="1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5F56E98-7EC5-4137-9515-A17AD0A2CCB5}"/>
              </a:ext>
            </a:extLst>
          </p:cNvPr>
          <p:cNvSpPr/>
          <p:nvPr/>
        </p:nvSpPr>
        <p:spPr>
          <a:xfrm rot="5400000">
            <a:off x="2674125" y="431025"/>
            <a:ext cx="3222659" cy="4303709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AU" dirty="0">
              <a:latin typeface="+mj-lt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2732752" y="2401680"/>
            <a:ext cx="342752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2732752" y="3236640"/>
            <a:ext cx="342752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5441095" y="1997181"/>
            <a:ext cx="459195" cy="313636"/>
          </a:xfrm>
          <a:prstGeom prst="ellipse">
            <a:avLst/>
          </a:prstGeom>
          <a:noFill/>
          <a:ln w="12700">
            <a:solidFill>
              <a:srgbClr val="E76D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1200" b="1" dirty="0">
                <a:solidFill>
                  <a:srgbClr val="002060"/>
                </a:solidFill>
                <a:latin typeface="+mj-lt"/>
              </a:rPr>
              <a:t>80%</a:t>
            </a:r>
          </a:p>
        </p:txBody>
      </p:sp>
      <p:sp>
        <p:nvSpPr>
          <p:cNvPr id="86" name="Rectangle 85"/>
          <p:cNvSpPr/>
          <p:nvPr/>
        </p:nvSpPr>
        <p:spPr>
          <a:xfrm>
            <a:off x="4883333" y="1591185"/>
            <a:ext cx="1574720" cy="438580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algn="ctr">
              <a:defRPr/>
            </a:pPr>
            <a:r>
              <a:rPr lang="en-AU" sz="800" i="1" dirty="0">
                <a:latin typeface="+mj-lt"/>
              </a:rPr>
              <a:t>% that believe industry is sustainable or confident</a:t>
            </a:r>
            <a:br>
              <a:rPr lang="en-AU" sz="800" i="1" dirty="0">
                <a:latin typeface="+mj-lt"/>
              </a:rPr>
            </a:br>
            <a:r>
              <a:rPr lang="en-AU" sz="800" i="1" dirty="0">
                <a:latin typeface="+mj-lt"/>
              </a:rPr>
              <a:t>that it can be</a:t>
            </a:r>
          </a:p>
        </p:txBody>
      </p:sp>
      <p:sp>
        <p:nvSpPr>
          <p:cNvPr id="87" name="Rectangle 86"/>
          <p:cNvSpPr/>
          <p:nvPr/>
        </p:nvSpPr>
        <p:spPr>
          <a:xfrm>
            <a:off x="2597083" y="1634446"/>
            <a:ext cx="1270439" cy="684801"/>
          </a:xfrm>
          <a:prstGeom prst="rect">
            <a:avLst/>
          </a:prstGeom>
        </p:spPr>
        <p:txBody>
          <a:bodyPr wrap="square" lIns="68577" tIns="34289" rIns="68577" bIns="34289" anchor="ctr">
            <a:spAutoFit/>
          </a:bodyPr>
          <a:lstStyle/>
          <a:p>
            <a:pPr>
              <a:defRPr/>
            </a:pPr>
            <a:r>
              <a:rPr lang="en-AU" sz="800" i="1" dirty="0">
                <a:latin typeface="+mj-lt"/>
              </a:rPr>
              <a:t>Those who are really interested/aware of the Aus fishing industry, or aware of work industry/Govt is doing to improve sustainability</a:t>
            </a:r>
          </a:p>
        </p:txBody>
      </p:sp>
      <p:sp>
        <p:nvSpPr>
          <p:cNvPr id="88" name="Rectangle 87"/>
          <p:cNvSpPr/>
          <p:nvPr/>
        </p:nvSpPr>
        <p:spPr>
          <a:xfrm>
            <a:off x="3950271" y="1816718"/>
            <a:ext cx="1080552" cy="407802"/>
          </a:xfrm>
          <a:prstGeom prst="rect">
            <a:avLst/>
          </a:prstGeom>
        </p:spPr>
        <p:txBody>
          <a:bodyPr lIns="68577" tIns="34289" rIns="68577" bIns="34289">
            <a:spAutoFit/>
          </a:bodyPr>
          <a:lstStyle/>
          <a:p>
            <a:pPr algn="ctr"/>
            <a:r>
              <a:rPr lang="en-AU" sz="1200" dirty="0">
                <a:solidFill>
                  <a:srgbClr val="002060"/>
                </a:solidFill>
                <a:latin typeface="+mj-lt"/>
              </a:rPr>
              <a:t>21%</a:t>
            </a:r>
            <a:br>
              <a:rPr lang="en-AU" sz="1200" dirty="0">
                <a:solidFill>
                  <a:srgbClr val="002060"/>
                </a:solidFill>
                <a:latin typeface="+mj-lt"/>
              </a:rPr>
            </a:br>
            <a:r>
              <a:rPr lang="en-AU" sz="1000" dirty="0">
                <a:solidFill>
                  <a:srgbClr val="002060"/>
                </a:solidFill>
                <a:latin typeface="+mj-lt"/>
              </a:rPr>
              <a:t>(n = 316)</a:t>
            </a:r>
            <a:endParaRPr lang="en-AU" sz="1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597082" y="2411971"/>
            <a:ext cx="1322025" cy="807911"/>
          </a:xfrm>
          <a:prstGeom prst="rect">
            <a:avLst/>
          </a:prstGeom>
        </p:spPr>
        <p:txBody>
          <a:bodyPr wrap="square" lIns="68577" tIns="34289" rIns="68577" bIns="34289" anchor="ctr">
            <a:spAutoFit/>
          </a:bodyPr>
          <a:lstStyle/>
          <a:p>
            <a:pPr>
              <a:defRPr/>
            </a:pPr>
            <a:r>
              <a:rPr lang="en-AU" sz="800" i="1" dirty="0">
                <a:latin typeface="+mj-lt"/>
              </a:rPr>
              <a:t>Those not “Engaged” and have either fished once or more in past 12 months, or eaten fresh seafood at least once a month over past 12 months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50271" y="2654378"/>
            <a:ext cx="1080552" cy="407802"/>
          </a:xfrm>
          <a:prstGeom prst="rect">
            <a:avLst/>
          </a:prstGeom>
        </p:spPr>
        <p:txBody>
          <a:bodyPr lIns="68577" tIns="34289" rIns="68577" bIns="34289">
            <a:spAutoFit/>
          </a:bodyPr>
          <a:lstStyle/>
          <a:p>
            <a:pPr algn="ctr"/>
            <a:r>
              <a:rPr lang="en-AU" sz="1200" dirty="0">
                <a:solidFill>
                  <a:srgbClr val="002060"/>
                </a:solidFill>
                <a:latin typeface="+mj-lt"/>
              </a:rPr>
              <a:t>58%</a:t>
            </a:r>
            <a:br>
              <a:rPr lang="en-AU" sz="1200" dirty="0">
                <a:solidFill>
                  <a:srgbClr val="002060"/>
                </a:solidFill>
                <a:latin typeface="+mj-lt"/>
              </a:rPr>
            </a:br>
            <a:r>
              <a:rPr lang="en-AU" sz="1000" dirty="0">
                <a:solidFill>
                  <a:srgbClr val="002060"/>
                </a:solidFill>
                <a:latin typeface="+mj-lt"/>
              </a:rPr>
              <a:t>(n = 874)</a:t>
            </a:r>
            <a:endParaRPr lang="en-AU" sz="1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597083" y="3370524"/>
            <a:ext cx="1270439" cy="561690"/>
          </a:xfrm>
          <a:prstGeom prst="rect">
            <a:avLst/>
          </a:prstGeom>
        </p:spPr>
        <p:txBody>
          <a:bodyPr wrap="square" lIns="68577" tIns="34289" rIns="68577" bIns="34289" anchor="ctr">
            <a:spAutoFit/>
          </a:bodyPr>
          <a:lstStyle/>
          <a:p>
            <a:pPr>
              <a:defRPr/>
            </a:pPr>
            <a:r>
              <a:rPr lang="en-AU" sz="800" i="1" dirty="0">
                <a:latin typeface="+mj-lt"/>
              </a:rPr>
              <a:t>Those who are not “Engaged”</a:t>
            </a:r>
          </a:p>
          <a:p>
            <a:pPr>
              <a:defRPr/>
            </a:pPr>
            <a:r>
              <a:rPr lang="en-AU" sz="800" i="1" dirty="0">
                <a:latin typeface="+mj-lt"/>
              </a:rPr>
              <a:t>or “Connected” as defined above</a:t>
            </a:r>
          </a:p>
        </p:txBody>
      </p:sp>
      <p:sp>
        <p:nvSpPr>
          <p:cNvPr id="92" name="Rectangle 91"/>
          <p:cNvSpPr/>
          <p:nvPr/>
        </p:nvSpPr>
        <p:spPr>
          <a:xfrm>
            <a:off x="3950271" y="3489652"/>
            <a:ext cx="1080552" cy="407802"/>
          </a:xfrm>
          <a:prstGeom prst="rect">
            <a:avLst/>
          </a:prstGeom>
        </p:spPr>
        <p:txBody>
          <a:bodyPr lIns="68577" tIns="34289" rIns="68577" bIns="34289">
            <a:spAutoFit/>
          </a:bodyPr>
          <a:lstStyle/>
          <a:p>
            <a:pPr algn="ctr"/>
            <a:r>
              <a:rPr lang="en-AU" sz="1200" dirty="0">
                <a:solidFill>
                  <a:srgbClr val="002060"/>
                </a:solidFill>
                <a:latin typeface="+mj-lt"/>
              </a:rPr>
              <a:t>21%</a:t>
            </a:r>
            <a:br>
              <a:rPr lang="en-AU" sz="1200" dirty="0">
                <a:solidFill>
                  <a:srgbClr val="002060"/>
                </a:solidFill>
                <a:latin typeface="+mj-lt"/>
              </a:rPr>
            </a:br>
            <a:r>
              <a:rPr lang="en-AU" sz="1000" dirty="0">
                <a:solidFill>
                  <a:srgbClr val="002060"/>
                </a:solidFill>
                <a:latin typeface="+mj-lt"/>
              </a:rPr>
              <a:t>(n = 318)</a:t>
            </a:r>
            <a:endParaRPr lang="en-AU" sz="1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883333" y="2430265"/>
            <a:ext cx="1574720" cy="438580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algn="ctr">
              <a:defRPr/>
            </a:pPr>
            <a:r>
              <a:rPr lang="en-AU" sz="800" i="1" dirty="0">
                <a:latin typeface="+mj-lt"/>
              </a:rPr>
              <a:t>% that believe industry is sustainable or confident</a:t>
            </a:r>
            <a:br>
              <a:rPr lang="en-AU" sz="800" i="1" dirty="0">
                <a:latin typeface="+mj-lt"/>
              </a:rPr>
            </a:br>
            <a:r>
              <a:rPr lang="en-AU" sz="800" i="1" dirty="0">
                <a:latin typeface="+mj-lt"/>
              </a:rPr>
              <a:t>that it can be</a:t>
            </a:r>
          </a:p>
        </p:txBody>
      </p:sp>
      <p:sp>
        <p:nvSpPr>
          <p:cNvPr id="94" name="Rectangle 93"/>
          <p:cNvSpPr/>
          <p:nvPr/>
        </p:nvSpPr>
        <p:spPr>
          <a:xfrm>
            <a:off x="4883333" y="3267436"/>
            <a:ext cx="1574720" cy="438580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algn="ctr">
              <a:defRPr/>
            </a:pPr>
            <a:r>
              <a:rPr lang="en-AU" sz="800" i="1" dirty="0">
                <a:latin typeface="+mj-lt"/>
              </a:rPr>
              <a:t>% that believe industry is sustainable or confident</a:t>
            </a:r>
            <a:br>
              <a:rPr lang="en-AU" sz="800" i="1" dirty="0">
                <a:latin typeface="+mj-lt"/>
              </a:rPr>
            </a:br>
            <a:r>
              <a:rPr lang="en-AU" sz="800" i="1" dirty="0">
                <a:latin typeface="+mj-lt"/>
              </a:rPr>
              <a:t>that it can be</a:t>
            </a:r>
          </a:p>
        </p:txBody>
      </p:sp>
      <p:sp>
        <p:nvSpPr>
          <p:cNvPr id="95" name="Oval 94"/>
          <p:cNvSpPr/>
          <p:nvPr/>
        </p:nvSpPr>
        <p:spPr>
          <a:xfrm>
            <a:off x="5441095" y="2838869"/>
            <a:ext cx="459195" cy="313636"/>
          </a:xfrm>
          <a:prstGeom prst="ellipse">
            <a:avLst/>
          </a:prstGeom>
          <a:noFill/>
          <a:ln w="12700">
            <a:solidFill>
              <a:srgbClr val="E76D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1200" b="1" dirty="0">
                <a:solidFill>
                  <a:srgbClr val="002060"/>
                </a:solidFill>
                <a:latin typeface="+mj-lt"/>
              </a:rPr>
              <a:t>57%</a:t>
            </a:r>
          </a:p>
        </p:txBody>
      </p:sp>
      <p:sp>
        <p:nvSpPr>
          <p:cNvPr id="96" name="Oval 95"/>
          <p:cNvSpPr/>
          <p:nvPr/>
        </p:nvSpPr>
        <p:spPr>
          <a:xfrm>
            <a:off x="5441095" y="3676520"/>
            <a:ext cx="459195" cy="313636"/>
          </a:xfrm>
          <a:prstGeom prst="ellipse">
            <a:avLst/>
          </a:prstGeom>
          <a:noFill/>
          <a:ln w="12700">
            <a:solidFill>
              <a:srgbClr val="E76D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1200" b="1" dirty="0">
                <a:solidFill>
                  <a:srgbClr val="002060"/>
                </a:solidFill>
                <a:latin typeface="+mj-lt"/>
              </a:rPr>
              <a:t>44%</a:t>
            </a:r>
          </a:p>
        </p:txBody>
      </p:sp>
      <p:pic>
        <p:nvPicPr>
          <p:cNvPr id="30" name="Picture 29" descr="i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48320"/>
            <a:ext cx="916497" cy="295180"/>
          </a:xfrm>
          <a:prstGeom prst="rect">
            <a:avLst/>
          </a:prstGeom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A8185022-6A16-4E21-9D50-5EFBC1CA0769}" type="slidenum">
              <a:rPr lang="en-US" sz="8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15</a:t>
            </a:fld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9991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61000" y="226383"/>
            <a:ext cx="5467606" cy="284691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AU" i="1" dirty="0">
                <a:latin typeface="Baskerville Old Face" panose="02020602080505020303" pitchFamily="18" charset="0"/>
              </a:rPr>
              <a:t>some clues to the future?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438400" y="1504950"/>
            <a:ext cx="4309200" cy="1846232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+mj-lt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E62859A-D01E-447E-9A3D-52CEF526C6CB}"/>
              </a:ext>
            </a:extLst>
          </p:cNvPr>
          <p:cNvSpPr txBox="1"/>
          <p:nvPr/>
        </p:nvSpPr>
        <p:spPr>
          <a:xfrm>
            <a:off x="2449143" y="1764030"/>
            <a:ext cx="3215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latin typeface="+mj-lt"/>
              </a:rPr>
              <a:t>Agreement that certified (i.e. MSC, ASC and Friend of the Sea) gives you confidence that the seafood is sustainable</a:t>
            </a:r>
          </a:p>
        </p:txBody>
      </p:sp>
      <p:graphicFrame>
        <p:nvGraphicFramePr>
          <p:cNvPr id="136" name="OSAT Dial">
            <a:extLst>
              <a:ext uri="{FF2B5EF4-FFF2-40B4-BE49-F238E27FC236}">
                <a16:creationId xmlns:a16="http://schemas.microsoft.com/office/drawing/2014/main" id="{DFBDF3C7-AAE4-4ADF-96C0-5F37C2A9BA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3813962"/>
              </p:ext>
            </p:extLst>
          </p:nvPr>
        </p:nvGraphicFramePr>
        <p:xfrm>
          <a:off x="2758901" y="2110014"/>
          <a:ext cx="1406133" cy="1190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7" name="TextBox 136">
            <a:extLst>
              <a:ext uri="{FF2B5EF4-FFF2-40B4-BE49-F238E27FC236}">
                <a16:creationId xmlns:a16="http://schemas.microsoft.com/office/drawing/2014/main" id="{34D89194-CD18-47E4-A5E9-77F69214DD5D}"/>
              </a:ext>
            </a:extLst>
          </p:cNvPr>
          <p:cNvSpPr txBox="1"/>
          <p:nvPr/>
        </p:nvSpPr>
        <p:spPr>
          <a:xfrm>
            <a:off x="2681339" y="2705053"/>
            <a:ext cx="585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70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r>
              <a:rPr lang="en-AU" sz="800" dirty="0">
                <a:latin typeface="+mj-lt"/>
              </a:rPr>
              <a:t>0 </a:t>
            </a:r>
          </a:p>
          <a:p>
            <a:r>
              <a:rPr lang="en-AU" sz="800" dirty="0">
                <a:latin typeface="+mj-lt"/>
              </a:rPr>
              <a:t>Strongly</a:t>
            </a:r>
          </a:p>
          <a:p>
            <a:r>
              <a:rPr lang="en-AU" sz="800" dirty="0">
                <a:latin typeface="+mj-lt"/>
              </a:rPr>
              <a:t>disagree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51737D0-89CE-47A7-9746-39216275E6D9}"/>
              </a:ext>
            </a:extLst>
          </p:cNvPr>
          <p:cNvSpPr txBox="1"/>
          <p:nvPr/>
        </p:nvSpPr>
        <p:spPr>
          <a:xfrm>
            <a:off x="3621928" y="2705053"/>
            <a:ext cx="634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70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r>
              <a:rPr lang="en-AU" sz="800" dirty="0">
                <a:latin typeface="+mj-lt"/>
              </a:rPr>
              <a:t>10 </a:t>
            </a:r>
          </a:p>
          <a:p>
            <a:r>
              <a:rPr lang="en-AU" sz="800" dirty="0">
                <a:latin typeface="+mj-lt"/>
              </a:rPr>
              <a:t>Strongly</a:t>
            </a:r>
          </a:p>
          <a:p>
            <a:r>
              <a:rPr lang="en-AU" sz="800" dirty="0">
                <a:latin typeface="+mj-lt"/>
              </a:rPr>
              <a:t>agree</a:t>
            </a:r>
          </a:p>
        </p:txBody>
      </p:sp>
      <p:grpSp>
        <p:nvGrpSpPr>
          <p:cNvPr id="139" name="OSAT Pointer Image">
            <a:extLst>
              <a:ext uri="{FF2B5EF4-FFF2-40B4-BE49-F238E27FC236}">
                <a16:creationId xmlns:a16="http://schemas.microsoft.com/office/drawing/2014/main" id="{7AE7F731-E138-4323-AD75-111F1B791190}"/>
              </a:ext>
            </a:extLst>
          </p:cNvPr>
          <p:cNvGrpSpPr/>
          <p:nvPr/>
        </p:nvGrpSpPr>
        <p:grpSpPr>
          <a:xfrm rot="3251849">
            <a:off x="3159109" y="2513437"/>
            <a:ext cx="928968" cy="994815"/>
            <a:chOff x="3954396" y="1999162"/>
            <a:chExt cx="698400" cy="763217"/>
          </a:xfrm>
        </p:grpSpPr>
        <p:sp>
          <p:nvSpPr>
            <p:cNvPr id="140" name="OSAT Rotator">
              <a:extLst>
                <a:ext uri="{FF2B5EF4-FFF2-40B4-BE49-F238E27FC236}">
                  <a16:creationId xmlns:a16="http://schemas.microsoft.com/office/drawing/2014/main" id="{448D6163-9D6B-494A-AAF7-76EE0BB700DA}"/>
                </a:ext>
              </a:extLst>
            </p:cNvPr>
            <p:cNvSpPr/>
            <p:nvPr/>
          </p:nvSpPr>
          <p:spPr>
            <a:xfrm>
              <a:off x="3954396" y="2063979"/>
              <a:ext cx="698400" cy="698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000" b="1" dirty="0">
                <a:latin typeface="+mj-lt"/>
              </a:endParaRPr>
            </a:p>
          </p:txBody>
        </p:sp>
        <p:sp>
          <p:nvSpPr>
            <p:cNvPr id="141" name="OSAT Pointer">
              <a:extLst>
                <a:ext uri="{FF2B5EF4-FFF2-40B4-BE49-F238E27FC236}">
                  <a16:creationId xmlns:a16="http://schemas.microsoft.com/office/drawing/2014/main" id="{1527EB2E-D981-48D1-8916-4C14FFFA5BCA}"/>
                </a:ext>
              </a:extLst>
            </p:cNvPr>
            <p:cNvSpPr/>
            <p:nvPr/>
          </p:nvSpPr>
          <p:spPr>
            <a:xfrm>
              <a:off x="4001943" y="1999162"/>
              <a:ext cx="64800" cy="380131"/>
            </a:xfrm>
            <a:custGeom>
              <a:avLst/>
              <a:gdLst/>
              <a:ahLst/>
              <a:cxnLst/>
              <a:rect l="l" t="t" r="r" b="b"/>
              <a:pathLst>
                <a:path w="64800" h="380131">
                  <a:moveTo>
                    <a:pt x="32400" y="0"/>
                  </a:moveTo>
                  <a:lnTo>
                    <a:pt x="64800" y="348146"/>
                  </a:lnTo>
                  <a:lnTo>
                    <a:pt x="63968" y="348146"/>
                  </a:lnTo>
                  <a:cubicBezTo>
                    <a:pt x="63968" y="348146"/>
                    <a:pt x="63968" y="348147"/>
                    <a:pt x="63968" y="348147"/>
                  </a:cubicBezTo>
                  <a:cubicBezTo>
                    <a:pt x="63968" y="365811"/>
                    <a:pt x="49648" y="380131"/>
                    <a:pt x="31984" y="380131"/>
                  </a:cubicBezTo>
                  <a:cubicBezTo>
                    <a:pt x="14320" y="380131"/>
                    <a:pt x="0" y="365811"/>
                    <a:pt x="0" y="348147"/>
                  </a:cubicBezTo>
                  <a:lnTo>
                    <a:pt x="1" y="348146"/>
                  </a:lnTo>
                  <a:lnTo>
                    <a:pt x="0" y="34814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000" b="1" dirty="0">
                <a:latin typeface="+mj-lt"/>
              </a:endParaRPr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9F642AF9-64E6-41D3-8E68-391C0C441BBB}"/>
              </a:ext>
            </a:extLst>
          </p:cNvPr>
          <p:cNvSpPr txBox="1"/>
          <p:nvPr/>
        </p:nvSpPr>
        <p:spPr>
          <a:xfrm>
            <a:off x="3205421" y="2794683"/>
            <a:ext cx="508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  <a:latin typeface="+mj-lt"/>
              </a:rPr>
              <a:t>7.9</a:t>
            </a:r>
            <a:endParaRPr lang="en-AU" sz="1200" b="1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143" name="Chart 142">
            <a:extLst>
              <a:ext uri="{FF2B5EF4-FFF2-40B4-BE49-F238E27FC236}">
                <a16:creationId xmlns:a16="http://schemas.microsoft.com/office/drawing/2014/main" id="{DE309618-2C2F-4E5D-9520-9AC286CFB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6027539"/>
              </p:ext>
            </p:extLst>
          </p:nvPr>
        </p:nvGraphicFramePr>
        <p:xfrm>
          <a:off x="4510613" y="2277161"/>
          <a:ext cx="2111445" cy="997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3" name="Picture 22" descr="i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48320"/>
            <a:ext cx="916497" cy="295180"/>
          </a:xfrm>
          <a:prstGeom prst="rect">
            <a:avLst/>
          </a:prstGeom>
        </p:spPr>
      </p:pic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4857750"/>
            <a:ext cx="2057400" cy="273844"/>
          </a:xfrm>
        </p:spPr>
        <p:txBody>
          <a:bodyPr/>
          <a:lstStyle/>
          <a:p>
            <a:fld id="{A8185022-6A16-4E21-9D50-5EFBC1CA0769}" type="slidenum">
              <a:rPr lang="en-US" sz="8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16</a:t>
            </a:fld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1784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5"/>
          <a:stretch/>
        </p:blipFill>
        <p:spPr bwMode="auto">
          <a:xfrm>
            <a:off x="261000" y="226380"/>
            <a:ext cx="8621100" cy="472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42240" y="723271"/>
            <a:ext cx="2600472" cy="654023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/>
            <a:br>
              <a:rPr lang="en-AU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n-AU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chasing the right target?</a:t>
            </a:r>
          </a:p>
          <a:p>
            <a:pPr algn="ctr"/>
            <a:r>
              <a:rPr lang="en-AU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| | |</a:t>
            </a:r>
            <a:endParaRPr lang="en-AU" sz="1200" i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3162" y="1582308"/>
            <a:ext cx="2523992" cy="654025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/>
            <a:br>
              <a:rPr lang="en-AU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n-AU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fish where the fish are </a:t>
            </a:r>
          </a:p>
          <a:p>
            <a:pPr algn="ctr"/>
            <a:r>
              <a:rPr lang="en-AU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| | |</a:t>
            </a:r>
            <a:endParaRPr lang="en-AU" sz="12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3162" y="2441347"/>
            <a:ext cx="2523992" cy="654023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/>
            <a:br>
              <a:rPr lang="en-AU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n-AU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use other levers (any levers)</a:t>
            </a:r>
          </a:p>
          <a:p>
            <a:pPr algn="ctr"/>
            <a:r>
              <a:rPr lang="en-AU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| | |</a:t>
            </a:r>
            <a:endParaRPr lang="en-AU" sz="1200" i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2128" y="3300385"/>
            <a:ext cx="2706061" cy="654023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/>
            <a:br>
              <a:rPr lang="en-AU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n-AU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be clear, consistent and persistent</a:t>
            </a:r>
          </a:p>
          <a:p>
            <a:pPr algn="ctr"/>
            <a:r>
              <a:rPr lang="en-AU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| | |</a:t>
            </a:r>
            <a:endParaRPr lang="en-AU" sz="1200" i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8600" y="133350"/>
            <a:ext cx="3891900" cy="288539"/>
          </a:xfrm>
          <a:prstGeom prst="rect">
            <a:avLst/>
          </a:prstGeom>
          <a:solidFill>
            <a:schemeClr val="bg1"/>
          </a:solidFill>
        </p:spPr>
        <p:txBody>
          <a:bodyPr wrap="square" lIns="68577" tIns="34289" rIns="68577" bIns="34289" rtlCol="0">
            <a:spAutoFit/>
          </a:bodyPr>
          <a:lstStyle/>
          <a:p>
            <a:r>
              <a:rPr lang="en-AU" i="1" dirty="0">
                <a:latin typeface="Baskerville Old Face" panose="02020602080505020303" pitchFamily="18" charset="0"/>
              </a:rPr>
              <a:t>the take </a:t>
            </a:r>
            <a:r>
              <a:rPr lang="en-AU" i="1" dirty="0" err="1">
                <a:latin typeface="Baskerville Old Face" panose="02020602080505020303" pitchFamily="18" charset="0"/>
              </a:rPr>
              <a:t>aways</a:t>
            </a:r>
            <a:r>
              <a:rPr lang="en-AU" i="1" dirty="0">
                <a:latin typeface="Baskerville Old Face" panose="02020602080505020303" pitchFamily="18" charset="0"/>
              </a:rPr>
              <a:t>. . . .</a:t>
            </a:r>
            <a:endParaRPr lang="en-US" dirty="0"/>
          </a:p>
        </p:txBody>
      </p:sp>
      <p:pic>
        <p:nvPicPr>
          <p:cNvPr id="9" name="Picture 8" descr="i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48320"/>
            <a:ext cx="916497" cy="29518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A8185022-6A16-4E21-9D50-5EFBC1CA0769}" type="slidenum">
              <a:rPr lang="en-US" sz="8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17</a:t>
            </a:fld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853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Current Projects\P4881 FRDC Adelphi Digital\Reporting\SEAFOOD_food_fish_sea_ocean_6048x40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93"/>
          <a:stretch/>
        </p:blipFill>
        <p:spPr bwMode="auto">
          <a:xfrm>
            <a:off x="3572397" y="0"/>
            <a:ext cx="5571605" cy="514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144" y="2571750"/>
            <a:ext cx="3572395" cy="407802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r>
              <a:rPr lang="en-AU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MICHAEL SPARKS</a:t>
            </a:r>
          </a:p>
          <a:p>
            <a:r>
              <a:rPr lang="en-AU" sz="1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INTUITIVE SOLUTIONS</a:t>
            </a:r>
            <a:endParaRPr lang="en-US" sz="1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195687"/>
            <a:ext cx="3572395" cy="577079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r>
              <a:rPr lang="en-US" sz="20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WHAT ARE THEY THINKING?</a:t>
            </a:r>
          </a:p>
          <a:p>
            <a:r>
              <a:rPr lang="en-US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Inside the hearts and minds of seafood consumers</a:t>
            </a:r>
          </a:p>
        </p:txBody>
      </p:sp>
      <p:pic>
        <p:nvPicPr>
          <p:cNvPr id="12" name="Picture 11" descr="i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7503" y="4848320"/>
            <a:ext cx="916497" cy="2951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144" y="4476750"/>
            <a:ext cx="3572395" cy="377024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r>
              <a:rPr lang="en-US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National Seafood Marketing Symposium </a:t>
            </a:r>
            <a:endParaRPr lang="en-US" sz="1000" dirty="0">
              <a:latin typeface="+mj-lt"/>
            </a:endParaRPr>
          </a:p>
          <a:p>
            <a:r>
              <a:rPr lang="en-US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Queensland Seafood Marketers Association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144" y="4902093"/>
            <a:ext cx="3572395" cy="223136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r>
              <a:rPr lang="en-US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September 2018</a:t>
            </a:r>
          </a:p>
        </p:txBody>
      </p:sp>
    </p:spTree>
    <p:extLst>
      <p:ext uri="{BB962C8B-B14F-4D97-AF65-F5344CB8AC3E}">
        <p14:creationId xmlns:p14="http://schemas.microsoft.com/office/powerpoint/2010/main" val="1683152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95740" y="2571750"/>
            <a:ext cx="5576593" cy="6096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00407" y="895350"/>
            <a:ext cx="5576593" cy="6096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00200" y="1884462"/>
            <a:ext cx="5117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stand in the customer shoes. talk with me not at me.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200" y="2722662"/>
            <a:ext cx="5117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+mj-lt"/>
              </a:rPr>
              <a:t>tell me. show me. win.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00200" y="3560862"/>
            <a:ext cx="5117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change the conversation.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1046262"/>
            <a:ext cx="5117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+mj-lt"/>
              </a:rPr>
              <a:t>get real. the Melbourne Storm game plan.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81743" y="1733550"/>
            <a:ext cx="5576593" cy="609600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81743" y="3409950"/>
            <a:ext cx="5576593" cy="609600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90600" y="1066558"/>
            <a:ext cx="304800" cy="267184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990600" y="3581158"/>
            <a:ext cx="304800" cy="267184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990600" y="2742958"/>
            <a:ext cx="304800" cy="267184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990600" y="1904758"/>
            <a:ext cx="304800" cy="267184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2</a:t>
            </a:r>
          </a:p>
        </p:txBody>
      </p:sp>
      <p:pic>
        <p:nvPicPr>
          <p:cNvPr id="18" name="Picture 17" descr="i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48320"/>
            <a:ext cx="916497" cy="2951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A8185022-6A16-4E21-9D50-5EFBC1CA0769}" type="slidenum">
              <a:rPr lang="en-US" sz="8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</a:t>
            </a:fld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2162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711740" y="1983129"/>
            <a:ext cx="3403060" cy="1177243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AU" sz="1800" i="1" dirty="0">
                <a:latin typeface="Baskerville Old Face" panose="02020602080505020303" pitchFamily="18" charset="0"/>
              </a:rPr>
              <a:t>We’ve seen the highs and low of marketing albeit from the sidelines</a:t>
            </a:r>
          </a:p>
          <a:p>
            <a:endParaRPr lang="en-AU" sz="1800" i="1" dirty="0">
              <a:latin typeface="Baskerville Old Face" panose="02020602080505020303" pitchFamily="18" charset="0"/>
            </a:endParaRPr>
          </a:p>
          <a:p>
            <a:r>
              <a:rPr lang="en-AU" sz="1800" i="1" dirty="0">
                <a:latin typeface="Baskerville Old Face" panose="02020602080505020303" pitchFamily="18" charset="0"/>
              </a:rPr>
              <a:t>What we’ve learnt is that. . . 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36140" y="895350"/>
            <a:ext cx="3098260" cy="3393235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sz="1800" i="1" dirty="0">
                <a:latin typeface="Baskerville Old Face" panose="02020602080505020303" pitchFamily="18" charset="0"/>
              </a:rPr>
              <a:t>Be real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AU" sz="1800" i="1" dirty="0">
              <a:latin typeface="Baskerville Old Face" panose="020206020805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sz="1800" i="1" dirty="0">
                <a:latin typeface="Baskerville Old Face" panose="02020602080505020303" pitchFamily="18" charset="0"/>
              </a:rPr>
              <a:t>Be clear about the end game and the game plan.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AU" sz="1800" i="1" dirty="0">
              <a:latin typeface="Baskerville Old Face" panose="020206020805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sz="1800" i="1" dirty="0">
                <a:latin typeface="Baskerville Old Face" panose="02020602080505020303" pitchFamily="18" charset="0"/>
              </a:rPr>
              <a:t>Stay the course.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AU" sz="1800" i="1" dirty="0">
              <a:latin typeface="Baskerville Old Face" panose="020206020805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sz="1800" i="1" dirty="0">
                <a:latin typeface="Baskerville Old Face" panose="02020602080505020303" pitchFamily="18" charset="0"/>
              </a:rPr>
              <a:t>Show me. Help me.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AU" sz="1800" i="1" dirty="0">
              <a:latin typeface="Baskerville Old Face" panose="020206020805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sz="1800" i="1" dirty="0">
                <a:latin typeface="Baskerville Old Face" panose="02020602080505020303" pitchFamily="18" charset="0"/>
              </a:rPr>
              <a:t>Engage me.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AU" sz="1800" i="1" dirty="0">
              <a:latin typeface="Baskerville Old Face" panose="020206020805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sz="1800" i="1" dirty="0">
                <a:latin typeface="Baskerville Old Face" panose="02020602080505020303" pitchFamily="18" charset="0"/>
              </a:rPr>
              <a:t>Empower me. Enable me.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6538" y="57150"/>
            <a:ext cx="5117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+mj-lt"/>
              </a:rPr>
              <a:t>get real. the </a:t>
            </a: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Melbourne Storm game plan.</a:t>
            </a:r>
          </a:p>
        </p:txBody>
      </p:sp>
      <p:sp>
        <p:nvSpPr>
          <p:cNvPr id="5" name="Oval 4"/>
          <p:cNvSpPr/>
          <p:nvPr/>
        </p:nvSpPr>
        <p:spPr>
          <a:xfrm>
            <a:off x="216938" y="77446"/>
            <a:ext cx="304800" cy="267184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pic>
        <p:nvPicPr>
          <p:cNvPr id="8" name="Picture 7" descr="i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48320"/>
            <a:ext cx="916497" cy="29518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A8185022-6A16-4E21-9D50-5EFBC1CA0769}" type="slidenum">
              <a:rPr lang="en-US" sz="8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3</a:t>
            </a:fld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9448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1740" y="1983128"/>
            <a:ext cx="3403060" cy="1454242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AU" sz="1800" i="1" dirty="0">
                <a:latin typeface="Baskerville Old Face" panose="02020602080505020303" pitchFamily="18" charset="0"/>
              </a:rPr>
              <a:t>in late 2016 we spoke to 2,000 adult Australians about their seafood experiences.</a:t>
            </a:r>
          </a:p>
          <a:p>
            <a:endParaRPr lang="en-AU" sz="1800" i="1" dirty="0">
              <a:latin typeface="Baskerville Old Face" panose="02020602080505020303" pitchFamily="18" charset="0"/>
            </a:endParaRPr>
          </a:p>
          <a:p>
            <a:r>
              <a:rPr lang="en-AU" sz="1800" i="1" dirty="0">
                <a:latin typeface="Baskerville Old Face" panose="02020602080505020303" pitchFamily="18" charset="0"/>
              </a:rPr>
              <a:t>these are their experiences. . . 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813041" y="1315618"/>
            <a:ext cx="3568959" cy="2509520"/>
            <a:chOff x="1890346" y="4116323"/>
            <a:chExt cx="2549769" cy="1674327"/>
          </a:xfrm>
        </p:grpSpPr>
        <p:sp>
          <p:nvSpPr>
            <p:cNvPr id="19" name="Freeform 18"/>
            <p:cNvSpPr/>
            <p:nvPr/>
          </p:nvSpPr>
          <p:spPr>
            <a:xfrm>
              <a:off x="3627159" y="4240458"/>
              <a:ext cx="812956" cy="372403"/>
            </a:xfrm>
            <a:custGeom>
              <a:avLst/>
              <a:gdLst>
                <a:gd name="connsiteX0" fmla="*/ 0 w 692670"/>
                <a:gd name="connsiteY0" fmla="*/ 0 h 372403"/>
                <a:gd name="connsiteX1" fmla="*/ 692670 w 692670"/>
                <a:gd name="connsiteY1" fmla="*/ 0 h 372403"/>
                <a:gd name="connsiteX2" fmla="*/ 692670 w 692670"/>
                <a:gd name="connsiteY2" fmla="*/ 372403 h 372403"/>
                <a:gd name="connsiteX3" fmla="*/ 0 w 692670"/>
                <a:gd name="connsiteY3" fmla="*/ 372403 h 372403"/>
                <a:gd name="connsiteX4" fmla="*/ 0 w 692670"/>
                <a:gd name="connsiteY4" fmla="*/ 0 h 37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670" h="372403">
                  <a:moveTo>
                    <a:pt x="0" y="0"/>
                  </a:moveTo>
                  <a:lnTo>
                    <a:pt x="692670" y="0"/>
                  </a:lnTo>
                  <a:lnTo>
                    <a:pt x="692670" y="372403"/>
                  </a:lnTo>
                  <a:lnTo>
                    <a:pt x="0" y="3724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defTabSz="3000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100" dirty="0">
                  <a:latin typeface="+mj-lt"/>
                </a:rPr>
                <a:t>the buying experience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487604" y="4116323"/>
              <a:ext cx="539986" cy="620673"/>
            </a:xfrm>
            <a:custGeom>
              <a:avLst/>
              <a:gdLst>
                <a:gd name="connsiteX0" fmla="*/ 0 w 620672"/>
                <a:gd name="connsiteY0" fmla="*/ 269993 h 539985"/>
                <a:gd name="connsiteX1" fmla="*/ 134996 w 620672"/>
                <a:gd name="connsiteY1" fmla="*/ 0 h 539985"/>
                <a:gd name="connsiteX2" fmla="*/ 485676 w 620672"/>
                <a:gd name="connsiteY2" fmla="*/ 0 h 539985"/>
                <a:gd name="connsiteX3" fmla="*/ 620672 w 620672"/>
                <a:gd name="connsiteY3" fmla="*/ 269993 h 539985"/>
                <a:gd name="connsiteX4" fmla="*/ 485676 w 620672"/>
                <a:gd name="connsiteY4" fmla="*/ 539985 h 539985"/>
                <a:gd name="connsiteX5" fmla="*/ 134996 w 620672"/>
                <a:gd name="connsiteY5" fmla="*/ 539985 h 539985"/>
                <a:gd name="connsiteX6" fmla="*/ 0 w 620672"/>
                <a:gd name="connsiteY6" fmla="*/ 269993 h 53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0672" h="539985">
                  <a:moveTo>
                    <a:pt x="310335" y="0"/>
                  </a:moveTo>
                  <a:lnTo>
                    <a:pt x="620671" y="117447"/>
                  </a:lnTo>
                  <a:lnTo>
                    <a:pt x="620671" y="422538"/>
                  </a:lnTo>
                  <a:lnTo>
                    <a:pt x="310335" y="539985"/>
                  </a:lnTo>
                  <a:lnTo>
                    <a:pt x="1" y="422538"/>
                  </a:lnTo>
                  <a:lnTo>
                    <a:pt x="1" y="117447"/>
                  </a:lnTo>
                  <a:lnTo>
                    <a:pt x="310335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42120"/>
                <a:satOff val="20000"/>
                <a:lumOff val="-2941"/>
                <a:alphaOff val="0"/>
              </a:schemeClr>
            </a:fillRef>
            <a:effectRef idx="0">
              <a:schemeClr val="accent3">
                <a:hueOff val="542120"/>
                <a:satOff val="20000"/>
                <a:lumOff val="-294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148" tIns="96722" rIns="84149" bIns="96721" numCol="1" spcCol="1270" anchor="ctr" anchorCtr="0">
              <a:noAutofit/>
            </a:bodyPr>
            <a:lstStyle/>
            <a:p>
              <a:pPr algn="ctr" defTabSz="10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890346" y="4767285"/>
              <a:ext cx="865389" cy="372403"/>
            </a:xfrm>
            <a:custGeom>
              <a:avLst/>
              <a:gdLst>
                <a:gd name="connsiteX0" fmla="*/ 0 w 670326"/>
                <a:gd name="connsiteY0" fmla="*/ 0 h 372403"/>
                <a:gd name="connsiteX1" fmla="*/ 670326 w 670326"/>
                <a:gd name="connsiteY1" fmla="*/ 0 h 372403"/>
                <a:gd name="connsiteX2" fmla="*/ 670326 w 670326"/>
                <a:gd name="connsiteY2" fmla="*/ 372403 h 372403"/>
                <a:gd name="connsiteX3" fmla="*/ 0 w 670326"/>
                <a:gd name="connsiteY3" fmla="*/ 372403 h 372403"/>
                <a:gd name="connsiteX4" fmla="*/ 0 w 670326"/>
                <a:gd name="connsiteY4" fmla="*/ 0 h 37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326" h="372403">
                  <a:moveTo>
                    <a:pt x="0" y="0"/>
                  </a:moveTo>
                  <a:lnTo>
                    <a:pt x="670326" y="0"/>
                  </a:lnTo>
                  <a:lnTo>
                    <a:pt x="670326" y="372403"/>
                  </a:lnTo>
                  <a:lnTo>
                    <a:pt x="0" y="3724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algn="r" defTabSz="3000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100" dirty="0">
                  <a:latin typeface="+mj-lt"/>
                </a:rPr>
                <a:t>the preparing &amp; cooking experience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361262" y="4643150"/>
              <a:ext cx="539986" cy="620673"/>
            </a:xfrm>
            <a:custGeom>
              <a:avLst/>
              <a:gdLst>
                <a:gd name="connsiteX0" fmla="*/ 0 w 620672"/>
                <a:gd name="connsiteY0" fmla="*/ 269993 h 539985"/>
                <a:gd name="connsiteX1" fmla="*/ 134996 w 620672"/>
                <a:gd name="connsiteY1" fmla="*/ 0 h 539985"/>
                <a:gd name="connsiteX2" fmla="*/ 485676 w 620672"/>
                <a:gd name="connsiteY2" fmla="*/ 0 h 539985"/>
                <a:gd name="connsiteX3" fmla="*/ 620672 w 620672"/>
                <a:gd name="connsiteY3" fmla="*/ 269993 h 539985"/>
                <a:gd name="connsiteX4" fmla="*/ 485676 w 620672"/>
                <a:gd name="connsiteY4" fmla="*/ 539985 h 539985"/>
                <a:gd name="connsiteX5" fmla="*/ 134996 w 620672"/>
                <a:gd name="connsiteY5" fmla="*/ 539985 h 539985"/>
                <a:gd name="connsiteX6" fmla="*/ 0 w 620672"/>
                <a:gd name="connsiteY6" fmla="*/ 269993 h 53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0672" h="539985">
                  <a:moveTo>
                    <a:pt x="310335" y="0"/>
                  </a:moveTo>
                  <a:lnTo>
                    <a:pt x="620671" y="117447"/>
                  </a:lnTo>
                  <a:lnTo>
                    <a:pt x="620671" y="422538"/>
                  </a:lnTo>
                  <a:lnTo>
                    <a:pt x="310335" y="539985"/>
                  </a:lnTo>
                  <a:lnTo>
                    <a:pt x="1" y="422538"/>
                  </a:lnTo>
                  <a:lnTo>
                    <a:pt x="1" y="117447"/>
                  </a:lnTo>
                  <a:lnTo>
                    <a:pt x="310335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26359"/>
                <a:satOff val="60000"/>
                <a:lumOff val="-8824"/>
                <a:alphaOff val="0"/>
              </a:schemeClr>
            </a:fillRef>
            <a:effectRef idx="0">
              <a:schemeClr val="accent3">
                <a:hueOff val="1626359"/>
                <a:satOff val="60000"/>
                <a:lumOff val="-882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148" tIns="96722" rIns="84149" bIns="96721" numCol="1" spcCol="1270" anchor="ctr" anchorCtr="0">
              <a:noAutofit/>
            </a:bodyPr>
            <a:lstStyle/>
            <a:p>
              <a:pPr algn="ctr" defTabSz="10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627159" y="5294112"/>
              <a:ext cx="692670" cy="372403"/>
            </a:xfrm>
            <a:custGeom>
              <a:avLst/>
              <a:gdLst>
                <a:gd name="connsiteX0" fmla="*/ 0 w 692670"/>
                <a:gd name="connsiteY0" fmla="*/ 0 h 372403"/>
                <a:gd name="connsiteX1" fmla="*/ 692670 w 692670"/>
                <a:gd name="connsiteY1" fmla="*/ 0 h 372403"/>
                <a:gd name="connsiteX2" fmla="*/ 692670 w 692670"/>
                <a:gd name="connsiteY2" fmla="*/ 372403 h 372403"/>
                <a:gd name="connsiteX3" fmla="*/ 0 w 692670"/>
                <a:gd name="connsiteY3" fmla="*/ 372403 h 372403"/>
                <a:gd name="connsiteX4" fmla="*/ 0 w 692670"/>
                <a:gd name="connsiteY4" fmla="*/ 0 h 37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670" h="372403">
                  <a:moveTo>
                    <a:pt x="0" y="0"/>
                  </a:moveTo>
                  <a:lnTo>
                    <a:pt x="692670" y="0"/>
                  </a:lnTo>
                  <a:lnTo>
                    <a:pt x="692670" y="372403"/>
                  </a:lnTo>
                  <a:lnTo>
                    <a:pt x="0" y="3724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defTabSz="3000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100" dirty="0">
                  <a:latin typeface="+mj-lt"/>
                </a:rPr>
                <a:t>the eating experience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2487604" y="5169977"/>
              <a:ext cx="539986" cy="620673"/>
            </a:xfrm>
            <a:custGeom>
              <a:avLst/>
              <a:gdLst>
                <a:gd name="connsiteX0" fmla="*/ 0 w 620672"/>
                <a:gd name="connsiteY0" fmla="*/ 269993 h 539985"/>
                <a:gd name="connsiteX1" fmla="*/ 134996 w 620672"/>
                <a:gd name="connsiteY1" fmla="*/ 0 h 539985"/>
                <a:gd name="connsiteX2" fmla="*/ 485676 w 620672"/>
                <a:gd name="connsiteY2" fmla="*/ 0 h 539985"/>
                <a:gd name="connsiteX3" fmla="*/ 620672 w 620672"/>
                <a:gd name="connsiteY3" fmla="*/ 269993 h 539985"/>
                <a:gd name="connsiteX4" fmla="*/ 485676 w 620672"/>
                <a:gd name="connsiteY4" fmla="*/ 539985 h 539985"/>
                <a:gd name="connsiteX5" fmla="*/ 134996 w 620672"/>
                <a:gd name="connsiteY5" fmla="*/ 539985 h 539985"/>
                <a:gd name="connsiteX6" fmla="*/ 0 w 620672"/>
                <a:gd name="connsiteY6" fmla="*/ 269993 h 53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0672" h="539985">
                  <a:moveTo>
                    <a:pt x="310335" y="0"/>
                  </a:moveTo>
                  <a:lnTo>
                    <a:pt x="620671" y="117447"/>
                  </a:lnTo>
                  <a:lnTo>
                    <a:pt x="620671" y="422538"/>
                  </a:lnTo>
                  <a:lnTo>
                    <a:pt x="310335" y="539985"/>
                  </a:lnTo>
                  <a:lnTo>
                    <a:pt x="1" y="422538"/>
                  </a:lnTo>
                  <a:lnTo>
                    <a:pt x="1" y="117447"/>
                  </a:lnTo>
                  <a:lnTo>
                    <a:pt x="310335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148" tIns="96722" rIns="84149" bIns="96721" numCol="1" spcCol="1270" anchor="ctr" anchorCtr="0">
              <a:noAutofit/>
            </a:bodyPr>
            <a:lstStyle/>
            <a:p>
              <a:pPr algn="ctr" defTabSz="10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070787" y="5169977"/>
              <a:ext cx="539986" cy="620673"/>
              <a:chOff x="3070787" y="5169977"/>
              <a:chExt cx="539986" cy="620673"/>
            </a:xfrm>
          </p:grpSpPr>
          <p:sp>
            <p:nvSpPr>
              <p:cNvPr id="32" name="Freeform 31"/>
              <p:cNvSpPr/>
              <p:nvPr/>
            </p:nvSpPr>
            <p:spPr>
              <a:xfrm>
                <a:off x="3070787" y="5169977"/>
                <a:ext cx="539986" cy="620673"/>
              </a:xfrm>
              <a:custGeom>
                <a:avLst/>
                <a:gdLst>
                  <a:gd name="connsiteX0" fmla="*/ 0 w 620672"/>
                  <a:gd name="connsiteY0" fmla="*/ 269993 h 539985"/>
                  <a:gd name="connsiteX1" fmla="*/ 134996 w 620672"/>
                  <a:gd name="connsiteY1" fmla="*/ 0 h 539985"/>
                  <a:gd name="connsiteX2" fmla="*/ 485676 w 620672"/>
                  <a:gd name="connsiteY2" fmla="*/ 0 h 539985"/>
                  <a:gd name="connsiteX3" fmla="*/ 620672 w 620672"/>
                  <a:gd name="connsiteY3" fmla="*/ 269993 h 539985"/>
                  <a:gd name="connsiteX4" fmla="*/ 485676 w 620672"/>
                  <a:gd name="connsiteY4" fmla="*/ 539985 h 539985"/>
                  <a:gd name="connsiteX5" fmla="*/ 134996 w 620672"/>
                  <a:gd name="connsiteY5" fmla="*/ 539985 h 539985"/>
                  <a:gd name="connsiteX6" fmla="*/ 0 w 620672"/>
                  <a:gd name="connsiteY6" fmla="*/ 269993 h 539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0672" h="539985">
                    <a:moveTo>
                      <a:pt x="310335" y="0"/>
                    </a:moveTo>
                    <a:lnTo>
                      <a:pt x="620671" y="117447"/>
                    </a:lnTo>
                    <a:lnTo>
                      <a:pt x="620671" y="422538"/>
                    </a:lnTo>
                    <a:lnTo>
                      <a:pt x="310335" y="539985"/>
                    </a:lnTo>
                    <a:lnTo>
                      <a:pt x="1" y="422538"/>
                    </a:lnTo>
                    <a:lnTo>
                      <a:pt x="1" y="117447"/>
                    </a:lnTo>
                    <a:lnTo>
                      <a:pt x="310335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2168479"/>
                  <a:satOff val="80000"/>
                  <a:lumOff val="-11765"/>
                  <a:alphaOff val="0"/>
                </a:schemeClr>
              </a:fillRef>
              <a:effectRef idx="0">
                <a:schemeClr val="accent3">
                  <a:hueOff val="2168479"/>
                  <a:satOff val="80000"/>
                  <a:lumOff val="-1176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8438" tIns="131012" rIns="118439" bIns="131011" numCol="1" spcCol="1270" anchor="ctr" anchorCtr="0">
                <a:noAutofit/>
              </a:bodyPr>
              <a:lstStyle/>
              <a:p>
                <a:pPr algn="ctr" defTabSz="30002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700"/>
              </a:p>
            </p:txBody>
          </p:sp>
          <p:pic>
            <p:nvPicPr>
              <p:cNvPr id="33" name="Picture 2" descr="Z:\Current Projects\P4881 FRDC Adelphi Digital\Reporting\Imagery\plate-fork-and-knife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2373" y="5281906"/>
                <a:ext cx="396814" cy="3968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3070787" y="4116323"/>
              <a:ext cx="539986" cy="620673"/>
              <a:chOff x="3070787" y="4116323"/>
              <a:chExt cx="539986" cy="620673"/>
            </a:xfrm>
          </p:grpSpPr>
          <p:sp>
            <p:nvSpPr>
              <p:cNvPr id="30" name="Freeform 29"/>
              <p:cNvSpPr/>
              <p:nvPr/>
            </p:nvSpPr>
            <p:spPr>
              <a:xfrm>
                <a:off x="3070787" y="4116323"/>
                <a:ext cx="539986" cy="620673"/>
              </a:xfrm>
              <a:custGeom>
                <a:avLst/>
                <a:gdLst>
                  <a:gd name="connsiteX0" fmla="*/ 0 w 620672"/>
                  <a:gd name="connsiteY0" fmla="*/ 269993 h 539985"/>
                  <a:gd name="connsiteX1" fmla="*/ 134996 w 620672"/>
                  <a:gd name="connsiteY1" fmla="*/ 0 h 539985"/>
                  <a:gd name="connsiteX2" fmla="*/ 485676 w 620672"/>
                  <a:gd name="connsiteY2" fmla="*/ 0 h 539985"/>
                  <a:gd name="connsiteX3" fmla="*/ 620672 w 620672"/>
                  <a:gd name="connsiteY3" fmla="*/ 269993 h 539985"/>
                  <a:gd name="connsiteX4" fmla="*/ 485676 w 620672"/>
                  <a:gd name="connsiteY4" fmla="*/ 539985 h 539985"/>
                  <a:gd name="connsiteX5" fmla="*/ 134996 w 620672"/>
                  <a:gd name="connsiteY5" fmla="*/ 539985 h 539985"/>
                  <a:gd name="connsiteX6" fmla="*/ 0 w 620672"/>
                  <a:gd name="connsiteY6" fmla="*/ 269993 h 539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0672" h="539985">
                    <a:moveTo>
                      <a:pt x="310335" y="0"/>
                    </a:moveTo>
                    <a:lnTo>
                      <a:pt x="620671" y="117447"/>
                    </a:lnTo>
                    <a:lnTo>
                      <a:pt x="620671" y="422538"/>
                    </a:lnTo>
                    <a:lnTo>
                      <a:pt x="310335" y="539985"/>
                    </a:lnTo>
                    <a:lnTo>
                      <a:pt x="1" y="422538"/>
                    </a:lnTo>
                    <a:lnTo>
                      <a:pt x="1" y="117447"/>
                    </a:lnTo>
                    <a:lnTo>
                      <a:pt x="310335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8438" tIns="131012" rIns="118439" bIns="131011" numCol="1" spcCol="1270" anchor="ctr" anchorCtr="0">
                <a:noAutofit/>
              </a:bodyPr>
              <a:lstStyle/>
              <a:p>
                <a:pPr algn="ctr" defTabSz="30002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700" dirty="0"/>
              </a:p>
            </p:txBody>
          </p:sp>
          <p:pic>
            <p:nvPicPr>
              <p:cNvPr id="31" name="Picture 3" descr="Z:\Current Projects\P4881 FRDC Adelphi Digital\Reporting\Imagery\shopping-cart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7283" y="4272212"/>
                <a:ext cx="327945" cy="3279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2778078" y="4643150"/>
              <a:ext cx="539986" cy="620673"/>
              <a:chOff x="2778078" y="4643150"/>
              <a:chExt cx="539986" cy="620673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2778078" y="4643150"/>
                <a:ext cx="539986" cy="620673"/>
              </a:xfrm>
              <a:custGeom>
                <a:avLst/>
                <a:gdLst>
                  <a:gd name="connsiteX0" fmla="*/ 0 w 620672"/>
                  <a:gd name="connsiteY0" fmla="*/ 269993 h 539985"/>
                  <a:gd name="connsiteX1" fmla="*/ 134996 w 620672"/>
                  <a:gd name="connsiteY1" fmla="*/ 0 h 539985"/>
                  <a:gd name="connsiteX2" fmla="*/ 485676 w 620672"/>
                  <a:gd name="connsiteY2" fmla="*/ 0 h 539985"/>
                  <a:gd name="connsiteX3" fmla="*/ 620672 w 620672"/>
                  <a:gd name="connsiteY3" fmla="*/ 269993 h 539985"/>
                  <a:gd name="connsiteX4" fmla="*/ 485676 w 620672"/>
                  <a:gd name="connsiteY4" fmla="*/ 539985 h 539985"/>
                  <a:gd name="connsiteX5" fmla="*/ 134996 w 620672"/>
                  <a:gd name="connsiteY5" fmla="*/ 539985 h 539985"/>
                  <a:gd name="connsiteX6" fmla="*/ 0 w 620672"/>
                  <a:gd name="connsiteY6" fmla="*/ 269993 h 539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0672" h="539985">
                    <a:moveTo>
                      <a:pt x="310335" y="0"/>
                    </a:moveTo>
                    <a:lnTo>
                      <a:pt x="620671" y="117447"/>
                    </a:lnTo>
                    <a:lnTo>
                      <a:pt x="620671" y="422538"/>
                    </a:lnTo>
                    <a:lnTo>
                      <a:pt x="310335" y="539985"/>
                    </a:lnTo>
                    <a:lnTo>
                      <a:pt x="1" y="422538"/>
                    </a:lnTo>
                    <a:lnTo>
                      <a:pt x="1" y="117447"/>
                    </a:lnTo>
                    <a:lnTo>
                      <a:pt x="310335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1084240"/>
                  <a:satOff val="40000"/>
                  <a:lumOff val="-5882"/>
                  <a:alphaOff val="0"/>
                </a:schemeClr>
              </a:fillRef>
              <a:effectRef idx="0">
                <a:schemeClr val="accent3">
                  <a:hueOff val="1084240"/>
                  <a:satOff val="40000"/>
                  <a:lumOff val="-588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8438" tIns="131012" rIns="118439" bIns="131011" numCol="1" spcCol="1270" anchor="ctr" anchorCtr="0">
                <a:noAutofit/>
              </a:bodyPr>
              <a:lstStyle/>
              <a:p>
                <a:pPr algn="ctr" defTabSz="30002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700"/>
              </a:p>
            </p:txBody>
          </p:sp>
          <p:pic>
            <p:nvPicPr>
              <p:cNvPr id="29" name="Picture 4" descr="Z:\Current Projects\P4881 FRDC Adelphi Digital\Reporting\Imagery\hot-pot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7701" y="4773116"/>
                <a:ext cx="360740" cy="360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7" name="TextBox 36"/>
          <p:cNvSpPr txBox="1"/>
          <p:nvPr/>
        </p:nvSpPr>
        <p:spPr>
          <a:xfrm>
            <a:off x="826538" y="57150"/>
            <a:ext cx="5117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+mj-lt"/>
              </a:rPr>
              <a:t>stand in the customer shoes. talk with me not at me.</a:t>
            </a:r>
          </a:p>
        </p:txBody>
      </p:sp>
      <p:sp>
        <p:nvSpPr>
          <p:cNvPr id="38" name="Oval 37"/>
          <p:cNvSpPr/>
          <p:nvPr/>
        </p:nvSpPr>
        <p:spPr>
          <a:xfrm>
            <a:off x="216938" y="77446"/>
            <a:ext cx="304800" cy="267184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2</a:t>
            </a:r>
          </a:p>
        </p:txBody>
      </p:sp>
      <p:pic>
        <p:nvPicPr>
          <p:cNvPr id="39" name="Picture 38" descr="i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848320"/>
            <a:ext cx="916497" cy="295180"/>
          </a:xfrm>
          <a:prstGeom prst="rect">
            <a:avLst/>
          </a:prstGeom>
        </p:spPr>
      </p:pic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A8185022-6A16-4E21-9D50-5EFBC1CA0769}" type="slidenum">
              <a:rPr lang="en-US" sz="8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4</a:t>
            </a:fld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0251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4191000" y="208936"/>
            <a:ext cx="4692000" cy="47256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4986127" y="315350"/>
            <a:ext cx="3101746" cy="346249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>
              <a:defRPr/>
            </a:pPr>
            <a:r>
              <a:rPr lang="en-AU" sz="1800" i="1" dirty="0">
                <a:latin typeface="Baskerville Old Face" panose="02020602080505020303" pitchFamily="18" charset="0"/>
              </a:rPr>
              <a:t>the purchasing experience</a:t>
            </a:r>
            <a:endParaRPr lang="en-AU" sz="900" i="1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4186" y="775080"/>
            <a:ext cx="4025628" cy="238525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/>
            <a:r>
              <a:rPr lang="en-AU" sz="1100" dirty="0">
                <a:latin typeface="+mj-lt"/>
              </a:rPr>
              <a:t>there is not a strong level of confidence about buying seafood</a:t>
            </a:r>
            <a:endParaRPr lang="en-US" sz="1100" dirty="0"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02206" y="1022133"/>
            <a:ext cx="1669589" cy="1479767"/>
            <a:chOff x="6319583" y="1135901"/>
            <a:chExt cx="1254386" cy="1111771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2216904920"/>
                </p:ext>
              </p:extLst>
            </p:nvPr>
          </p:nvGraphicFramePr>
          <p:xfrm>
            <a:off x="6319583" y="1135901"/>
            <a:ext cx="1254386" cy="11117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8" name="Pointer Image"/>
            <p:cNvGrpSpPr/>
            <p:nvPr/>
          </p:nvGrpSpPr>
          <p:grpSpPr>
            <a:xfrm rot="2080470">
              <a:off x="6620552" y="1365562"/>
              <a:ext cx="652448" cy="652448"/>
              <a:chOff x="3954396" y="2063979"/>
              <a:chExt cx="698400" cy="6984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954396" y="2063979"/>
                <a:ext cx="698400" cy="698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" name="Isosceles Triangle 9"/>
              <p:cNvSpPr/>
              <p:nvPr/>
            </p:nvSpPr>
            <p:spPr>
              <a:xfrm>
                <a:off x="4270842" y="2063979"/>
                <a:ext cx="64800" cy="380131"/>
              </a:xfrm>
              <a:custGeom>
                <a:avLst/>
                <a:gdLst/>
                <a:ahLst/>
                <a:cxnLst/>
                <a:rect l="l" t="t" r="r" b="b"/>
                <a:pathLst>
                  <a:path w="64800" h="380131">
                    <a:moveTo>
                      <a:pt x="32400" y="0"/>
                    </a:moveTo>
                    <a:lnTo>
                      <a:pt x="64800" y="348146"/>
                    </a:lnTo>
                    <a:lnTo>
                      <a:pt x="63968" y="348146"/>
                    </a:lnTo>
                    <a:cubicBezTo>
                      <a:pt x="63968" y="348146"/>
                      <a:pt x="63968" y="348147"/>
                      <a:pt x="63968" y="348147"/>
                    </a:cubicBezTo>
                    <a:cubicBezTo>
                      <a:pt x="63968" y="365811"/>
                      <a:pt x="49648" y="380131"/>
                      <a:pt x="31984" y="380131"/>
                    </a:cubicBezTo>
                    <a:cubicBezTo>
                      <a:pt x="14320" y="380131"/>
                      <a:pt x="0" y="365811"/>
                      <a:pt x="0" y="348147"/>
                    </a:cubicBezTo>
                    <a:lnTo>
                      <a:pt x="1" y="348146"/>
                    </a:lnTo>
                    <a:lnTo>
                      <a:pt x="0" y="34814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6881046" y="1767025"/>
            <a:ext cx="9993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800" i="1" dirty="0">
                <a:latin typeface="+mj-lt"/>
                <a:cs typeface="Tahoma" pitchFamily="34" charset="0"/>
              </a:rPr>
              <a:t>10 – Very confident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022850" y="1767025"/>
            <a:ext cx="114568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800" i="1" dirty="0">
                <a:latin typeface="+mj-lt"/>
                <a:cs typeface="Tahoma" pitchFamily="34" charset="0"/>
              </a:rPr>
              <a:t>Not confident at all - 0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88196" y="1828304"/>
            <a:ext cx="446807" cy="193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i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6.9</a:t>
            </a:r>
            <a:endParaRPr lang="en-AU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9159" y="2321431"/>
            <a:ext cx="3835682" cy="438580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/>
            <a:r>
              <a:rPr lang="en-AU" sz="1200" dirty="0">
                <a:latin typeface="+mj-lt"/>
              </a:rPr>
              <a:t>there are five key things that are </a:t>
            </a:r>
            <a:r>
              <a:rPr lang="en-AU" sz="1200" b="1" dirty="0">
                <a:latin typeface="+mj-lt"/>
              </a:rPr>
              <a:t>important</a:t>
            </a:r>
            <a:r>
              <a:rPr lang="en-AU" sz="1200" dirty="0">
                <a:latin typeface="+mj-lt"/>
              </a:rPr>
              <a:t> to people when they purchase seafood:</a:t>
            </a:r>
            <a:endParaRPr lang="en-US" sz="1200" dirty="0">
              <a:latin typeface="+mj-lt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4576800" y="2222880"/>
            <a:ext cx="3920400" cy="0"/>
          </a:xfrm>
          <a:prstGeom prst="line">
            <a:avLst/>
          </a:prstGeom>
          <a:ln w="3175">
            <a:solidFill>
              <a:schemeClr val="bg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576800" y="698880"/>
            <a:ext cx="3920400" cy="0"/>
          </a:xfrm>
          <a:prstGeom prst="line">
            <a:avLst/>
          </a:prstGeom>
          <a:ln w="3175">
            <a:solidFill>
              <a:schemeClr val="bg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9"/>
          <a:stretch/>
        </p:blipFill>
        <p:spPr bwMode="auto">
          <a:xfrm>
            <a:off x="0" y="0"/>
            <a:ext cx="257230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662882"/>
              </p:ext>
            </p:extLst>
          </p:nvPr>
        </p:nvGraphicFramePr>
        <p:xfrm>
          <a:off x="4191000" y="2877703"/>
          <a:ext cx="4692000" cy="180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6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200" i="1" dirty="0">
                        <a:solidFill>
                          <a:srgbClr val="000000"/>
                        </a:solidFill>
                        <a:latin typeface="Baskerville Old Face" panose="02020602080505020303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i="1" dirty="0">
                          <a:latin typeface="Baskerville Old Face" panose="02020602080505020303" pitchFamily="18" charset="0"/>
                        </a:rPr>
                        <a:t>1.</a:t>
                      </a:r>
                      <a:endParaRPr lang="en-AU" sz="1200" i="1" dirty="0">
                        <a:solidFill>
                          <a:srgbClr val="000000"/>
                        </a:solidFill>
                        <a:latin typeface="Baskerville Old Face" panose="02020602080505020303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>
                          <a:latin typeface="+mj-lt"/>
                        </a:rPr>
                        <a:t>Knowing how long it’s been in store</a:t>
                      </a:r>
                      <a:endParaRPr lang="en-AU" sz="12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AU" sz="1200" i="1" dirty="0">
                          <a:latin typeface="Baskerville Old Face" panose="02020602080505020303" pitchFamily="18" charset="0"/>
                        </a:rPr>
                        <a:t>2.</a:t>
                      </a:r>
                      <a:endParaRPr lang="en-AU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>
                          <a:latin typeface="+mj-lt"/>
                        </a:rPr>
                        <a:t>Knowing if the seafood is fresh or has been frozen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i="1" dirty="0">
                          <a:latin typeface="Baskerville Old Face" panose="02020602080505020303" pitchFamily="18" charset="0"/>
                        </a:rPr>
                        <a:t>3.</a:t>
                      </a:r>
                      <a:endParaRPr lang="en-AU" sz="1200" dirty="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>
                          <a:latin typeface="+mj-lt"/>
                        </a:rPr>
                        <a:t>Whether the seafood was caught in Australia or overseas</a:t>
                      </a: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AU" sz="1200" i="1" dirty="0">
                          <a:latin typeface="Baskerville Old Face" panose="02020602080505020303" pitchFamily="18" charset="0"/>
                        </a:rPr>
                        <a:t>4.</a:t>
                      </a:r>
                      <a:endParaRPr lang="en-AU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>
                          <a:latin typeface="+mj-lt"/>
                        </a:rPr>
                        <a:t>Knowing how long the seafood will last at home</a:t>
                      </a:r>
                      <a:endParaRPr lang="en-AU" sz="12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i="1" dirty="0">
                          <a:latin typeface="Baskerville Old Face" panose="02020602080505020303" pitchFamily="18" charset="0"/>
                        </a:rPr>
                        <a:t>5.</a:t>
                      </a:r>
                      <a:endParaRPr lang="en-AU" sz="1200" dirty="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>
                          <a:latin typeface="+mj-lt"/>
                        </a:rPr>
                        <a:t>That the seafood bought offers good value for money</a:t>
                      </a:r>
                      <a:endParaRPr lang="en-AU" sz="12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9" name="Picture 18" descr="i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48320"/>
            <a:ext cx="916497" cy="295180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A8185022-6A16-4E21-9D50-5EFBC1CA0769}" type="slidenum">
              <a:rPr lang="en-US" sz="8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5</a:t>
            </a:fld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678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5"/>
          <a:stretch/>
        </p:blipFill>
        <p:spPr bwMode="auto">
          <a:xfrm>
            <a:off x="261000" y="209250"/>
            <a:ext cx="8621100" cy="472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61000" y="980484"/>
            <a:ext cx="3472800" cy="684801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AU" sz="1600" i="1" dirty="0">
                <a:latin typeface="Baskerville Old Face" panose="02020602080505020303" pitchFamily="18" charset="0"/>
              </a:rPr>
              <a:t>25%</a:t>
            </a:r>
            <a:br>
              <a:rPr lang="en-AU" sz="600" dirty="0"/>
            </a:br>
            <a:r>
              <a:rPr lang="en-AU" sz="1200" dirty="0">
                <a:latin typeface="+mj-lt"/>
              </a:rPr>
              <a:t>Not knowing how long ago the seafood was caught</a:t>
            </a:r>
            <a:br>
              <a:rPr lang="en-AU" sz="1200" dirty="0">
                <a:latin typeface="+mj-lt"/>
              </a:rPr>
            </a:br>
            <a:r>
              <a:rPr lang="en-AU" sz="1200" dirty="0">
                <a:latin typeface="+mj-lt"/>
              </a:rPr>
              <a:t>| | |</a:t>
            </a:r>
            <a:endParaRPr lang="en-AU" sz="160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1000" y="1772763"/>
            <a:ext cx="3891900" cy="684801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AU" sz="1600" i="1" dirty="0">
                <a:latin typeface="Baskerville Old Face" panose="02020602080505020303" pitchFamily="18" charset="0"/>
              </a:rPr>
              <a:t>13%</a:t>
            </a:r>
            <a:br>
              <a:rPr lang="en-AU" sz="600" dirty="0"/>
            </a:br>
            <a:r>
              <a:rPr lang="en-AU" sz="1200" dirty="0">
                <a:latin typeface="+mj-lt"/>
              </a:rPr>
              <a:t>Poor range of seafood / don’t have the seafood I want </a:t>
            </a:r>
            <a:br>
              <a:rPr lang="en-AU" sz="1200" dirty="0">
                <a:latin typeface="+mj-lt"/>
              </a:rPr>
            </a:br>
            <a:r>
              <a:rPr lang="en-AU" sz="1200" dirty="0">
                <a:latin typeface="+mj-lt"/>
              </a:rPr>
              <a:t>| | |</a:t>
            </a:r>
            <a:endParaRPr lang="en-AU" sz="1600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1000" y="2565484"/>
            <a:ext cx="3015600" cy="684801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AU" sz="1600" i="1" dirty="0">
                <a:latin typeface="Baskerville Old Face" panose="02020602080505020303" pitchFamily="18" charset="0"/>
              </a:rPr>
              <a:t>11%</a:t>
            </a:r>
            <a:br>
              <a:rPr lang="en-AU" sz="600" dirty="0"/>
            </a:br>
            <a:r>
              <a:rPr lang="en-AU" sz="1200" dirty="0">
                <a:latin typeface="+mj-lt"/>
              </a:rPr>
              <a:t>The smell of the seafood is off-putting</a:t>
            </a:r>
            <a:br>
              <a:rPr lang="en-AU" sz="1200" dirty="0">
                <a:latin typeface="+mj-lt"/>
              </a:rPr>
            </a:br>
            <a:r>
              <a:rPr lang="en-AU" sz="1200" dirty="0">
                <a:latin typeface="+mj-lt"/>
              </a:rPr>
              <a:t>| | |</a:t>
            </a:r>
            <a:endParaRPr lang="en-AU" sz="1600" i="1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1000" y="3358205"/>
            <a:ext cx="3625200" cy="869467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AU" sz="1600" i="1" dirty="0">
                <a:latin typeface="Baskerville Old Face" panose="02020602080505020303" pitchFamily="18" charset="0"/>
              </a:rPr>
              <a:t>8%</a:t>
            </a:r>
            <a:br>
              <a:rPr lang="en-AU" sz="600" dirty="0"/>
            </a:br>
            <a:r>
              <a:rPr lang="en-AU" sz="1200" dirty="0">
                <a:latin typeface="+mj-lt"/>
              </a:rPr>
              <a:t>Inconvenient purchasing experience – the market is too far away, it’s crowded and it’s hard to find parking</a:t>
            </a:r>
            <a:br>
              <a:rPr lang="en-AU" sz="1200" dirty="0">
                <a:latin typeface="+mj-lt"/>
              </a:rPr>
            </a:br>
            <a:r>
              <a:rPr lang="en-AU" sz="1200" dirty="0">
                <a:latin typeface="+mj-lt"/>
              </a:rPr>
              <a:t>| | |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1000" y="4334400"/>
            <a:ext cx="3625200" cy="684801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AU" sz="1600" i="1" dirty="0">
                <a:latin typeface="Baskerville Old Face" panose="02020602080505020303" pitchFamily="18" charset="0"/>
              </a:rPr>
              <a:t>8%</a:t>
            </a:r>
            <a:br>
              <a:rPr lang="en-AU" sz="600" dirty="0"/>
            </a:br>
            <a:r>
              <a:rPr lang="en-AU" sz="1200" dirty="0">
                <a:latin typeface="+mj-lt"/>
              </a:rPr>
              <a:t>I don’t know where the seafood was caught</a:t>
            </a:r>
            <a:br>
              <a:rPr lang="en-AU" sz="1200" dirty="0">
                <a:latin typeface="+mj-lt"/>
              </a:rPr>
            </a:br>
            <a:endParaRPr lang="en-AU" sz="1200" i="1" dirty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1000" y="226383"/>
            <a:ext cx="3891900" cy="623246"/>
          </a:xfrm>
          <a:prstGeom prst="rect">
            <a:avLst/>
          </a:prstGeom>
          <a:solidFill>
            <a:schemeClr val="bg1"/>
          </a:solidFill>
        </p:spPr>
        <p:txBody>
          <a:bodyPr wrap="square" lIns="68577" tIns="34289" rIns="68577" bIns="34289" rtlCol="0">
            <a:spAutoFit/>
          </a:bodyPr>
          <a:lstStyle/>
          <a:p>
            <a:r>
              <a:rPr lang="en-AU" sz="1800" i="1" dirty="0">
                <a:latin typeface="Baskerville Old Face" panose="02020602080505020303" pitchFamily="18" charset="0"/>
              </a:rPr>
              <a:t>What don’t they like</a:t>
            </a:r>
            <a:br>
              <a:rPr lang="en-AU" sz="1800" i="1" dirty="0">
                <a:latin typeface="Baskerville Old Face" panose="02020602080505020303" pitchFamily="18" charset="0"/>
              </a:rPr>
            </a:br>
            <a:r>
              <a:rPr lang="en-AU" sz="1800" i="1" dirty="0">
                <a:latin typeface="Baskerville Old Face" panose="02020602080505020303" pitchFamily="18" charset="0"/>
              </a:rPr>
              <a:t>about buying seafood?</a:t>
            </a:r>
            <a:endParaRPr lang="en-US" sz="1800" dirty="0"/>
          </a:p>
        </p:txBody>
      </p:sp>
      <p:pic>
        <p:nvPicPr>
          <p:cNvPr id="10" name="Picture 9" descr="i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48320"/>
            <a:ext cx="916497" cy="29518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A8185022-6A16-4E21-9D50-5EFBC1CA0769}" type="slidenum">
              <a:rPr lang="en-US" sz="8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6</a:t>
            </a:fld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2368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5"/>
          <a:stretch/>
        </p:blipFill>
        <p:spPr bwMode="auto">
          <a:xfrm>
            <a:off x="261000" y="226380"/>
            <a:ext cx="8621100" cy="472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42240" y="723271"/>
            <a:ext cx="2600472" cy="654023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/>
            <a:br>
              <a:rPr lang="en-AU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n-AU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don’t be too smart</a:t>
            </a:r>
          </a:p>
          <a:p>
            <a:pPr algn="ctr"/>
            <a:r>
              <a:rPr lang="en-AU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| | |</a:t>
            </a:r>
            <a:endParaRPr lang="en-AU" sz="1200" i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3162" y="1582308"/>
            <a:ext cx="2523992" cy="654025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/>
            <a:br>
              <a:rPr lang="en-AU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n-AU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don’t over-engineer the message </a:t>
            </a:r>
          </a:p>
          <a:p>
            <a:pPr algn="ctr"/>
            <a:r>
              <a:rPr lang="en-AU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| | |</a:t>
            </a:r>
            <a:endParaRPr lang="en-AU" sz="12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3162" y="2441347"/>
            <a:ext cx="2523992" cy="654023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/>
            <a:br>
              <a:rPr lang="en-AU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n-AU" dirty="0">
                <a:solidFill>
                  <a:schemeClr val="bg1"/>
                </a:solidFill>
                <a:latin typeface="Baskerville Old Face" panose="02020602080505020303" pitchFamily="18" charset="0"/>
              </a:rPr>
              <a:t>t</a:t>
            </a:r>
            <a:r>
              <a:rPr lang="en-AU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hink like a consumer </a:t>
            </a:r>
          </a:p>
          <a:p>
            <a:pPr algn="ctr"/>
            <a:r>
              <a:rPr lang="en-AU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| | |</a:t>
            </a:r>
            <a:endParaRPr lang="en-AU" sz="1200" i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3162" y="3300385"/>
            <a:ext cx="2523992" cy="654023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/>
            <a:br>
              <a:rPr lang="en-AU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n-AU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be clear, consistent and persistent</a:t>
            </a:r>
          </a:p>
          <a:p>
            <a:pPr algn="ctr"/>
            <a:r>
              <a:rPr lang="en-AU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| | |</a:t>
            </a:r>
            <a:endParaRPr lang="en-AU" sz="1200" i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1000" y="226383"/>
            <a:ext cx="3891900" cy="288539"/>
          </a:xfrm>
          <a:prstGeom prst="rect">
            <a:avLst/>
          </a:prstGeom>
          <a:solidFill>
            <a:schemeClr val="bg1"/>
          </a:solidFill>
        </p:spPr>
        <p:txBody>
          <a:bodyPr wrap="square" lIns="68577" tIns="34289" rIns="68577" bIns="34289" rtlCol="0">
            <a:spAutoFit/>
          </a:bodyPr>
          <a:lstStyle/>
          <a:p>
            <a:r>
              <a:rPr lang="en-AU" i="1" dirty="0">
                <a:latin typeface="Baskerville Old Face" panose="02020602080505020303" pitchFamily="18" charset="0"/>
              </a:rPr>
              <a:t>the take </a:t>
            </a:r>
            <a:r>
              <a:rPr lang="en-AU" i="1" dirty="0" err="1">
                <a:latin typeface="Baskerville Old Face" panose="02020602080505020303" pitchFamily="18" charset="0"/>
              </a:rPr>
              <a:t>aways</a:t>
            </a:r>
            <a:r>
              <a:rPr lang="en-AU" i="1" dirty="0">
                <a:latin typeface="Baskerville Old Face" panose="02020602080505020303" pitchFamily="18" charset="0"/>
              </a:rPr>
              <a:t>. . . .</a:t>
            </a:r>
            <a:endParaRPr lang="en-US" dirty="0"/>
          </a:p>
        </p:txBody>
      </p:sp>
      <p:pic>
        <p:nvPicPr>
          <p:cNvPr id="13" name="Picture 12" descr="i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48320"/>
            <a:ext cx="916497" cy="295180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A8185022-6A16-4E21-9D50-5EFBC1CA0769}" type="slidenum">
              <a:rPr lang="en-US" sz="8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7</a:t>
            </a:fld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3157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FB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9" name="Straight Connector 18"/>
          <p:cNvCxnSpPr/>
          <p:nvPr/>
        </p:nvCxnSpPr>
        <p:spPr>
          <a:xfrm>
            <a:off x="2643188" y="2281539"/>
            <a:ext cx="38475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43188" y="3624867"/>
            <a:ext cx="38475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0" t="32692" r="16361" b="25152"/>
          <a:stretch/>
        </p:blipFill>
        <p:spPr bwMode="auto">
          <a:xfrm>
            <a:off x="1150620" y="1379220"/>
            <a:ext cx="6842760" cy="238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6538" y="57150"/>
            <a:ext cx="5117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+mj-lt"/>
              </a:rPr>
              <a:t>tell me. show me. win.</a:t>
            </a:r>
          </a:p>
        </p:txBody>
      </p:sp>
      <p:sp>
        <p:nvSpPr>
          <p:cNvPr id="9" name="Oval 8"/>
          <p:cNvSpPr/>
          <p:nvPr/>
        </p:nvSpPr>
        <p:spPr>
          <a:xfrm>
            <a:off x="216938" y="77446"/>
            <a:ext cx="304800" cy="267184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3</a:t>
            </a:r>
          </a:p>
        </p:txBody>
      </p:sp>
      <p:pic>
        <p:nvPicPr>
          <p:cNvPr id="11" name="Picture 10" descr="i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48320"/>
            <a:ext cx="916497" cy="295180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A8185022-6A16-4E21-9D50-5EFBC1CA0769}" type="slidenum">
              <a:rPr lang="en-US" sz="800" smtClean="0">
                <a:solidFill>
                  <a:schemeClr val="bg1"/>
                </a:solidFill>
                <a:latin typeface="+mj-lt"/>
              </a:rPr>
              <a:t>8</a:t>
            </a:fld>
            <a:endParaRPr lang="en-US" sz="8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7666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www.babymed.com/sites/default/files/shutterstock_66218887.JPG"/>
          <p:cNvPicPr>
            <a:picLocks noChangeAspect="1" noChangeArrowheads="1"/>
          </p:cNvPicPr>
          <p:nvPr/>
        </p:nvPicPr>
        <p:blipFill>
          <a:blip r:embed="rId2" cstate="print"/>
          <a:srcRect b="18136"/>
          <a:stretch>
            <a:fillRect/>
          </a:stretch>
        </p:blipFill>
        <p:spPr bwMode="auto">
          <a:xfrm>
            <a:off x="0" y="0"/>
            <a:ext cx="4267200" cy="5143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8220"/>
            <a:ext cx="4267200" cy="1336649"/>
          </a:xfrm>
          <a:solidFill>
            <a:schemeClr val="bg1">
              <a:alpha val="45000"/>
            </a:schemeClr>
          </a:solidFill>
        </p:spPr>
        <p:txBody>
          <a:bodyPr anchor="ctr">
            <a:noAutofit/>
          </a:bodyPr>
          <a:lstStyle/>
          <a:p>
            <a:pPr marL="300916" algn="l"/>
            <a:r>
              <a:rPr lang="en-AU" sz="1600" dirty="0"/>
              <a:t>hearts &amp; minds</a:t>
            </a:r>
            <a:br>
              <a:rPr lang="en-AU" sz="1600" dirty="0"/>
            </a:br>
            <a:r>
              <a:rPr lang="en-AU" sz="1200" dirty="0"/>
              <a:t>community conversations</a:t>
            </a:r>
            <a:br>
              <a:rPr lang="en-AU" sz="1600" dirty="0"/>
            </a:br>
            <a:br>
              <a:rPr lang="en-AU" sz="1600" dirty="0"/>
            </a:br>
            <a:br>
              <a:rPr lang="en-AU" sz="1600" dirty="0"/>
            </a:br>
            <a:r>
              <a:rPr lang="en-AU" sz="1200" i="1" dirty="0"/>
              <a:t>sustainability and the fishing industry</a:t>
            </a:r>
            <a:endParaRPr lang="en-AU" sz="1600" i="1" dirty="0"/>
          </a:p>
        </p:txBody>
      </p:sp>
      <p:pic>
        <p:nvPicPr>
          <p:cNvPr id="17" name="Picture 16" descr="i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20110"/>
            <a:ext cx="916497" cy="29518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2643188" y="2281539"/>
            <a:ext cx="38475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43188" y="3624867"/>
            <a:ext cx="38475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19338" y="1983129"/>
            <a:ext cx="3891262" cy="1454242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AU" sz="1800" i="1" dirty="0">
                <a:latin typeface="Baskerville Old Face" panose="02020602080505020303" pitchFamily="18" charset="0"/>
              </a:rPr>
              <a:t>in early 2016 we spoke to 500 adult Australians about sustainability and the fishing industry</a:t>
            </a:r>
          </a:p>
          <a:p>
            <a:endParaRPr lang="en-AU" sz="1800" i="1" dirty="0">
              <a:latin typeface="Baskerville Old Face" panose="02020602080505020303" pitchFamily="18" charset="0"/>
            </a:endParaRPr>
          </a:p>
          <a:p>
            <a:r>
              <a:rPr lang="en-AU" sz="1800" i="1" dirty="0">
                <a:latin typeface="Baskerville Old Face" panose="02020602080505020303" pitchFamily="18" charset="0"/>
              </a:rPr>
              <a:t>this is some of what they told us. . . .</a:t>
            </a:r>
          </a:p>
        </p:txBody>
      </p:sp>
      <p:pic>
        <p:nvPicPr>
          <p:cNvPr id="9" name="Picture 8" descr="i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48320"/>
            <a:ext cx="916497" cy="29518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A8185022-6A16-4E21-9D50-5EFBC1CA0769}" type="slidenum">
              <a:rPr lang="en-US" sz="8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9</a:t>
            </a:fld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8747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RDC Documentation" ma:contentTypeID="0x0101000FE7321ECC2828439B82F4E481DE703200295D1F77A9757246A9903C2124EC4D17" ma:contentTypeVersion="830" ma:contentTypeDescription="" ma:contentTypeScope="" ma:versionID="61c85a00909e31b5997641687186435c">
  <xsd:schema xmlns:xsd="http://www.w3.org/2001/XMLSchema" xmlns:xs="http://www.w3.org/2001/XMLSchema" xmlns:p="http://schemas.microsoft.com/office/2006/metadata/properties" xmlns:ns2="c72d4b94-e734-4a22-a7ed-1ec40cca8c20" xmlns:ns3="8786b2f4-9747-446d-b2d3-cff2c3138640" targetNamespace="http://schemas.microsoft.com/office/2006/metadata/properties" ma:root="true" ma:fieldsID="7207aa8a08d7486060ee95f1c228e4f2" ns2:_="" ns3:_="">
    <xsd:import namespace="c72d4b94-e734-4a22-a7ed-1ec40cca8c20"/>
    <xsd:import namespace="8786b2f4-9747-446d-b2d3-cff2c3138640"/>
    <xsd:element name="properties">
      <xsd:complexType>
        <xsd:sequence>
          <xsd:element name="documentManagement">
            <xsd:complexType>
              <xsd:all>
                <xsd:element ref="ns2:Action_x005f_x0020_Date" minOccurs="0"/>
                <xsd:element ref="ns2:Project_x005f_x0020_Number" minOccurs="0"/>
                <xsd:element ref="ns2:Function_x005f_x0020_Type" minOccurs="0"/>
                <xsd:element ref="ns2:Prime_x005f_x0020_Activity" minOccurs="0"/>
                <xsd:element ref="ns2:Secondary_x0020_Activity" minOccurs="0"/>
                <xsd:element ref="ns2:Document_x005f_x0020_Type" minOccurs="0"/>
                <xsd:element ref="ns2:Organisation" minOccurs="0"/>
                <xsd:element ref="ns2:Attachment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d4b94-e734-4a22-a7ed-1ec40cca8c20" elementFormDefault="qualified">
    <xsd:import namespace="http://schemas.microsoft.com/office/2006/documentManagement/types"/>
    <xsd:import namespace="http://schemas.microsoft.com/office/infopath/2007/PartnerControls"/>
    <xsd:element name="Action_x005f_x0020_Date" ma:index="2" nillable="true" ma:displayName="Action Date" ma:default="[today]" ma:description="Date this document is relevant to. The Meeting Date, Year and Financial Year derive their value from this field." ma:format="DateOnly" ma:internalName="Action_x0020_Date" ma:readOnly="false">
      <xsd:simpleType>
        <xsd:restriction base="dms:DateTime"/>
      </xsd:simpleType>
    </xsd:element>
    <xsd:element name="Project_x005f_x0020_Number" ma:index="3" nillable="true" ma:displayName="Project Number" ma:description="FRDC Project Number as per OmniFish" ma:internalName="Project_x0020_Number" ma:readOnly="false">
      <xsd:simpleType>
        <xsd:restriction base="dms:Text">
          <xsd:maxLength value="13"/>
        </xsd:restriction>
      </xsd:simpleType>
    </xsd:element>
    <xsd:element name="Function_x005f_x0020_Type" ma:index="7" nillable="true" ma:displayName="Function Type" ma:description="Base classification of a document based on ANA standards of activity" ma:list="{304a00c3-826c-4bce-a619-237838aa048f}" ma:internalName="Function_x0020_Type" ma:readOnly="false" ma:showField="Title" ma:web="c72d4b94-e734-4a22-a7ed-1ec40cca8c20">
      <xsd:simpleType>
        <xsd:restriction base="dms:Lookup"/>
      </xsd:simpleType>
    </xsd:element>
    <xsd:element name="Prime_x005f_x0020_Activity" ma:index="8" nillable="true" ma:displayName="Prime Activity" ma:description="The primary activity to classify your document." ma:list="{bc312c8f-fbc6-40ea-ad76-d8f1061a6767}" ma:internalName="Prime_x0020_Activity" ma:readOnly="false" ma:showField="Title" ma:web="c72d4b94-e734-4a22-a7ed-1ec40cca8c20">
      <xsd:simpleType>
        <xsd:restriction base="dms:Lookup"/>
      </xsd:simpleType>
    </xsd:element>
    <xsd:element name="Secondary_x0020_Activity" ma:index="9" nillable="true" ma:displayName="Secondary Activity" ma:description="The secondary activity to classify or group your document." ma:list="{950f4fd8-a6e2-4559-8296-cc232ae79263}" ma:internalName="Secondary_x0020_Activity" ma:readOnly="false" ma:showField="Title" ma:web="c72d4b94-e734-4a22-a7ed-1ec40cca8c20">
      <xsd:simpleType>
        <xsd:restriction base="dms:Lookup"/>
      </xsd:simpleType>
    </xsd:element>
    <xsd:element name="Document_x005f_x0020_Type" ma:index="10" nillable="true" ma:displayName="Document Type" ma:description="Choose what best describes you document." ma:list="{dfca30c0-a63c-463c-969a-15ba6fb5dd74}" ma:internalName="Document_x0020_Type" ma:readOnly="false" ma:showField="Title" ma:web="c72d4b94-e734-4a22-a7ed-1ec40cca8c20">
      <xsd:simpleType>
        <xsd:restriction base="dms:Lookup"/>
      </xsd:simpleType>
    </xsd:element>
    <xsd:element name="Organisation" ma:index="11" nillable="true" ma:displayName="Organisation" ma:description="Organisations and Contacts List" ma:list="{67eafe91-42cd-4569-9426-3b27815d11c9}" ma:internalName="Organisation" ma:readOnly="false" ma:showField="Title" ma:web="c72d4b94-e734-4a22-a7ed-1ec40cca8c20">
      <xsd:simpleType>
        <xsd:restriction base="dms:Lookup"/>
      </xsd:simpleType>
    </xsd:element>
    <xsd:element name="Attachment" ma:index="12" nillable="true" ma:displayName="Attachment" ma:default="0" ma:internalName="Attachment" ma:readOnly="false">
      <xsd:simpleType>
        <xsd:restriction base="dms:Boolean"/>
      </xsd:simpleType>
    </xsd:element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fals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86b2f4-9747-446d-b2d3-cff2c31386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ttachment xmlns="c72d4b94-e734-4a22-a7ed-1ec40cca8c20">false</Attachment>
    <Organisation xmlns="c72d4b94-e734-4a22-a7ed-1ec40cca8c20" xsi:nil="true"/>
    <Secondary_x0020_Activity xmlns="c72d4b94-e734-4a22-a7ed-1ec40cca8c20" xsi:nil="true"/>
    <_dlc_DocId xmlns="c72d4b94-e734-4a22-a7ed-1ec40cca8c20">NEMO-2079522257-30</_dlc_DocId>
    <_dlc_DocIdUrl xmlns="c72d4b94-e734-4a22-a7ed-1ec40cca8c20">
      <Url>https://frdc1.sharepoint.com/teams/Projects2017/_layouts/15/DocIdRedir.aspx?ID=NEMO-2079522257-30</Url>
      <Description>NEMO-2079522257-30</Description>
    </_dlc_DocIdUrl>
    <Function_x005f_x0020_Type xmlns="c72d4b94-e734-4a22-a7ed-1ec40cca8c20">30</Function_x005f_x0020_Type>
    <Prime_x005f_x0020_Activity xmlns="c72d4b94-e734-4a22-a7ed-1ec40cca8c20">123</Prime_x005f_x0020_Activity>
    <_dlc_DocIdPersistId xmlns="c72d4b94-e734-4a22-a7ed-1ec40cca8c20" xsi:nil="true"/>
    <Action_x005f_x0020_Date xmlns="c72d4b94-e734-4a22-a7ed-1ec40cca8c20">2018-09-26T14:00:00+00:00</Action_x005f_x0020_Date>
    <Document_x005f_x0020_Type xmlns="c72d4b94-e734-4a22-a7ed-1ec40cca8c20">17</Document_x005f_x0020_Type>
    <Project_x005f_x0020_Number xmlns="c72d4b94-e734-4a22-a7ed-1ec40cca8c20" xsi:nil="true"/>
  </documentManagement>
</p:properties>
</file>

<file path=customXml/itemProps1.xml><?xml version="1.0" encoding="utf-8"?>
<ds:datastoreItem xmlns:ds="http://schemas.openxmlformats.org/officeDocument/2006/customXml" ds:itemID="{D44F3600-9F07-4324-8BFD-67A7096716BA}"/>
</file>

<file path=customXml/itemProps2.xml><?xml version="1.0" encoding="utf-8"?>
<ds:datastoreItem xmlns:ds="http://schemas.openxmlformats.org/officeDocument/2006/customXml" ds:itemID="{682FB182-508A-4BEC-B7D9-9EA3D77AB647}"/>
</file>

<file path=customXml/itemProps3.xml><?xml version="1.0" encoding="utf-8"?>
<ds:datastoreItem xmlns:ds="http://schemas.openxmlformats.org/officeDocument/2006/customXml" ds:itemID="{D134249D-CA61-493C-84A7-92A10C17AC3F}"/>
</file>

<file path=customXml/itemProps4.xml><?xml version="1.0" encoding="utf-8"?>
<ds:datastoreItem xmlns:ds="http://schemas.openxmlformats.org/officeDocument/2006/customXml" ds:itemID="{C4F21424-2B88-418E-B942-48A3ACC2503D}"/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737</Words>
  <Application>Microsoft Office PowerPoint</Application>
  <PresentationFormat>On-screen Show (16:9)</PresentationFormat>
  <Paragraphs>185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Baskerville Old Face</vt:lpstr>
      <vt:lpstr>Bernard MT Condensed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hearts &amp; minds community conversations   sustainability and the fishing industry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</dc:creator>
  <cp:lastModifiedBy>Michael Sparks</cp:lastModifiedBy>
  <cp:revision>33</cp:revision>
  <dcterms:created xsi:type="dcterms:W3CDTF">2018-09-05T05:53:35Z</dcterms:created>
  <dcterms:modified xsi:type="dcterms:W3CDTF">2018-09-27T22:01:45Z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0x0101000FE7321ECC2828439B82F4E481DE703200295D1F77A9757246A9903C2124EC4D17</vt:lpwstr>
  </property>
  <property fmtid="{D5CDD505-2E9C-101B-9397-08002B2CF9AE}" pid="3" name="_dlc_DocIdItemGuid">
    <vt:lpwstr>c576332c-8718-4f4e-83d0-4ec41a83d75a</vt:lpwstr>
  </property>
</Properties>
</file>