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56" r:id="rId2"/>
    <p:sldId id="280" r:id="rId3"/>
    <p:sldId id="270" r:id="rId4"/>
    <p:sldId id="267" r:id="rId5"/>
    <p:sldId id="266" r:id="rId6"/>
    <p:sldId id="278" r:id="rId7"/>
    <p:sldId id="274" r:id="rId8"/>
    <p:sldId id="269" r:id="rId9"/>
    <p:sldId id="277" r:id="rId10"/>
    <p:sldId id="275" r:id="rId11"/>
    <p:sldId id="273" r:id="rId12"/>
    <p:sldId id="281" r:id="rId13"/>
    <p:sldId id="279" r:id="rId14"/>
    <p:sldId id="282" r:id="rId15"/>
    <p:sldId id="286" r:id="rId16"/>
    <p:sldId id="283" r:id="rId17"/>
    <p:sldId id="285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C38D8B-77E3-488E-AC90-3327E7AFE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ABD56-87EF-43AE-8D05-57EB0B882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FAB3A-A9BB-46CF-8152-CE73E720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08509-B466-4CC4-89F2-028179133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CF7C2-D033-4D0D-B42F-675095F20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4C5F6-C093-4A8C-A311-64A31DA27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C624E-E343-43D2-AE1B-6A3837F4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D681D-13B7-4E5E-9F0E-7AF1F9F53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BC6D-1698-4BD5-8763-E50C685A5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E6214-77B6-4EC4-AEFA-266E82279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F1B98-6F77-4FC6-8B54-0A91C2AD7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65E8AFF-0555-4818-9D00-B0CB27194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mandurahcruises.com.au/cruises-and-tours/seafood-experiences/catch-eat-crab-tou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youtu.be/JrDUGa4mPH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72939"/>
            <a:ext cx="8892480" cy="999877"/>
          </a:xfrm>
        </p:spPr>
        <p:txBody>
          <a:bodyPr/>
          <a:lstStyle/>
          <a:p>
            <a:pPr eaLnBrk="1" hangingPunct="1">
              <a:defRPr/>
            </a:pPr>
            <a:r>
              <a:rPr lang="en-AU" sz="4800" b="1" dirty="0"/>
              <a:t>Engage, Promote &amp; Thrive</a:t>
            </a:r>
            <a:br>
              <a:rPr lang="en-AU" sz="4800" b="1" dirty="0"/>
            </a:br>
            <a:endParaRPr lang="en-US" sz="4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6024" y="980728"/>
            <a:ext cx="7772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West Coast Estuarine </a:t>
            </a:r>
            <a:br>
              <a:rPr kumimoji="0" lang="en-AU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AU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(Peel Harvey Fishery)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 descr="MLFA_Logo_RGB_Lo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564904"/>
            <a:ext cx="3312368" cy="312726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9552" y="5661248"/>
            <a:ext cx="77724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Fresh. Local. Sustainable.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448"/>
            <a:ext cx="6192687" cy="674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engage MSC?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2132856"/>
            <a:ext cx="8363272" cy="4114800"/>
          </a:xfrm>
        </p:spPr>
        <p:txBody>
          <a:bodyPr/>
          <a:lstStyle/>
          <a:p>
            <a:pPr>
              <a:buNone/>
            </a:pPr>
            <a:endParaRPr lang="en-AU" sz="2800" dirty="0"/>
          </a:p>
          <a:p>
            <a:r>
              <a:rPr lang="en-AU" sz="2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50% of consumers are unaware of fisheries management regime </a:t>
            </a:r>
          </a:p>
          <a:p>
            <a:r>
              <a:rPr lang="en-AU" sz="2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Community does not believe peak industry body, government departments, industry, only proven independent scientists.</a:t>
            </a:r>
          </a:p>
          <a:p>
            <a:r>
              <a:rPr lang="en-AU" sz="2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Gold Label 3</a:t>
            </a:r>
            <a:r>
              <a:rPr lang="en-AU" sz="26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AU" sz="2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party, independent certification with increasing awareness: 100 Coles stores in WA with 25-31% of seafood consumers confirming recognition </a:t>
            </a:r>
          </a:p>
          <a:p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659" y="0"/>
            <a:ext cx="393534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Building the Good News Story</a:t>
            </a:r>
          </a:p>
        </p:txBody>
      </p:sp>
      <p:pic>
        <p:nvPicPr>
          <p:cNvPr id="3075" name="Picture 3" descr="C:\Users\Susan Bell\Pictures\MP Navigator EX\2018_09_22\IMG_0001_N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162" t="14287" r="2975" b="1714"/>
          <a:stretch>
            <a:fillRect/>
          </a:stretch>
        </p:blipFill>
        <p:spPr bwMode="auto">
          <a:xfrm>
            <a:off x="1403648" y="1628800"/>
            <a:ext cx="6284198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Provence Based Marketing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266624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12776"/>
            <a:ext cx="6156176" cy="461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048668"/>
          </a:xfrm>
        </p:spPr>
        <p:txBody>
          <a:bodyPr/>
          <a:lstStyle/>
          <a:p>
            <a:r>
              <a:rPr lang="en-AU" dirty="0"/>
              <a:t>Mullet is NOT Bait!!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484784"/>
            <a:ext cx="3096344" cy="518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67544" y="1268760"/>
            <a:ext cx="51229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+mj-lt"/>
              <a:buAutoNum type="arabicPeriod"/>
              <a:tabLst/>
              <a:defRPr/>
            </a:pPr>
            <a:r>
              <a:rPr lang="en-AU" sz="2400" kern="0" noProof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Change of fishers attitude - quality over quantity : C</a:t>
            </a:r>
            <a:r>
              <a:rPr lang="en-AU" sz="24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atch</a:t>
            </a:r>
            <a:r>
              <a:rPr lang="en-AU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less increase quality/return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+mj-lt"/>
              <a:buAutoNum type="arabicPeriod"/>
              <a:tabLst/>
              <a:defRPr/>
            </a:pPr>
            <a:r>
              <a:rPr lang="en-AU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Consequently, gradually change the consumers perception. </a:t>
            </a:r>
            <a:endParaRPr lang="en-AU" sz="2400" kern="0" noProof="0" dirty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lang="en-AU" sz="24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CrabFest</a:t>
            </a:r>
            <a:r>
              <a:rPr lang="en-AU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Smoked and Sashimi Mullet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lang="en-AU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Boat Ramp Giveaways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Working</a:t>
            </a:r>
            <a:r>
              <a:rPr kumimoji="0" lang="en-AU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chefs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lang="en-AU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Mandurah Cruises – Chinese based eco-tourism</a:t>
            </a:r>
            <a:endParaRPr kumimoji="0" lang="en-AU" sz="24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lang="en-AU" sz="2400" kern="0" noProof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Perth Royal Show</a:t>
            </a:r>
            <a:endParaRPr kumimoji="0" lang="en-AU" sz="24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en-AU" sz="24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en-A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Mandurah Eco – Crab Tour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u="sng" dirty="0">
                <a:hlinkClick r:id="rId2"/>
              </a:rPr>
              <a:t>https://www.mandurahcruises.com.au/cruises-and-tours/seafood-experiences/catch-eat-crab-tour/</a:t>
            </a:r>
            <a:endParaRPr lang="en-AU" u="sng" dirty="0"/>
          </a:p>
          <a:p>
            <a:endParaRPr lang="en-AU" u="sng" dirty="0"/>
          </a:p>
        </p:txBody>
      </p:sp>
      <p:pic>
        <p:nvPicPr>
          <p:cNvPr id="7170" name="Picture 2" descr="Image may contain: 8 people, people smiling, people sitting, people eating, table, child, outdoor, food and n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573016"/>
            <a:ext cx="4394123" cy="2928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 Get the most out of the catch!!!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100% utilisation of catch – whole fish through to crab meat and burley bricks</a:t>
            </a:r>
          </a:p>
          <a:p>
            <a:r>
              <a:rPr lang="en-AU" dirty="0"/>
              <a:t>Working with fish mongers – fish to order</a:t>
            </a:r>
          </a:p>
          <a:p>
            <a:r>
              <a:rPr lang="en-AU" dirty="0"/>
              <a:t>Reduced competition between fellow fishers – communicate on catches and market to our set individual clients (benefit of a strong cohesive Association)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000" dirty="0"/>
              <a:t>“Staying Ahead of the Curve!”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583264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88640"/>
            <a:ext cx="3024336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MLFA – Strength in Unity 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6048672" cy="454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Peel Harvey Estuary &amp; Dawesville Cut (2.5km by 200m @ 6m depth)</a:t>
            </a:r>
          </a:p>
        </p:txBody>
      </p:sp>
      <p:pic>
        <p:nvPicPr>
          <p:cNvPr id="7" name="Picture 6" descr="20.DAWESVILLE CHANN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826568"/>
            <a:ext cx="3108515" cy="4662772"/>
          </a:xfrm>
          <a:prstGeom prst="rect">
            <a:avLst/>
          </a:prstGeom>
        </p:spPr>
      </p:pic>
      <p:pic>
        <p:nvPicPr>
          <p:cNvPr id="7170" name="Picture 2" descr="https://upload.wikimedia.org/wikipedia/commons/thumb/c/c4/PeelHarveyWorldwind.jpg/220px-PeelHarveyWorldwi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654" y="1873628"/>
            <a:ext cx="3119306" cy="4579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3 Canneries: 1880’s </a:t>
            </a:r>
            <a:br>
              <a:rPr lang="en-AU" dirty="0"/>
            </a:br>
            <a:r>
              <a:rPr lang="en-AU" dirty="0"/>
              <a:t>Peak production 2,000 tins/day</a:t>
            </a:r>
          </a:p>
        </p:txBody>
      </p:sp>
      <p:pic>
        <p:nvPicPr>
          <p:cNvPr id="24578" name="Picture 2" descr="E:\Lecture 019 Label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4456497" cy="4114800"/>
          </a:xfrm>
          <a:prstGeom prst="rect">
            <a:avLst/>
          </a:prstGeom>
          <a:noFill/>
        </p:spPr>
      </p:pic>
      <p:pic>
        <p:nvPicPr>
          <p:cNvPr id="24579" name="Picture 3" descr="E:\Fishing Reg Dawe 1923 at cannery Allandale Dawesville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0057" y="2708920"/>
            <a:ext cx="4246439" cy="3164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Sorting catch – circa 1920 approx. 150 fishers </a:t>
            </a:r>
          </a:p>
        </p:txBody>
      </p:sp>
      <p:pic>
        <p:nvPicPr>
          <p:cNvPr id="4" name="Content Placeholder 3" descr="Fish history mandura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63" y="2060848"/>
            <a:ext cx="7040782" cy="396044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en-AU" dirty="0"/>
              <a:t>Sea Change 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05000"/>
            <a:ext cx="6192688" cy="4548336"/>
          </a:xfrm>
        </p:spPr>
        <p:txBody>
          <a:bodyPr/>
          <a:lstStyle/>
          <a:p>
            <a:pPr>
              <a:buNone/>
            </a:pPr>
            <a:endParaRPr lang="en-AU" sz="2800" dirty="0"/>
          </a:p>
          <a:p>
            <a:pPr>
              <a:buNone/>
            </a:pPr>
            <a:endParaRPr lang="en-AU" sz="2800" dirty="0"/>
          </a:p>
          <a:p>
            <a:pPr>
              <a:buNone/>
            </a:pPr>
            <a:endParaRPr lang="en-AU" sz="2800" dirty="0"/>
          </a:p>
          <a:p>
            <a:pPr>
              <a:buNone/>
            </a:pPr>
            <a:endParaRPr lang="en-AU" sz="2800" dirty="0"/>
          </a:p>
          <a:p>
            <a:pPr>
              <a:buNone/>
            </a:pPr>
            <a:endParaRPr lang="en-AU" sz="2800" dirty="0"/>
          </a:p>
          <a:p>
            <a:pPr>
              <a:buNone/>
            </a:pPr>
            <a:endParaRPr lang="en-AU" sz="2800" dirty="0"/>
          </a:p>
          <a:p>
            <a:pPr>
              <a:buNone/>
            </a:pPr>
            <a:endParaRPr lang="en-AU" sz="2800" dirty="0"/>
          </a:p>
          <a:p>
            <a:pPr>
              <a:buNone/>
            </a:pPr>
            <a:endParaRPr lang="en-AU" sz="2800" dirty="0"/>
          </a:p>
          <a:p>
            <a:pPr>
              <a:buNone/>
            </a:pPr>
            <a:r>
              <a:rPr lang="en-AU" sz="2800" dirty="0"/>
              <a:t>(Source: DoT, MCC &amp; PDC)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9512" y="2636912"/>
          <a:ext cx="4248472" cy="332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341">
                <a:tc>
                  <a:txBody>
                    <a:bodyPr/>
                    <a:lstStyle/>
                    <a:p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Mandurah</a:t>
                      </a:r>
                      <a:r>
                        <a:rPr lang="en-AU" baseline="0" dirty="0"/>
                        <a:t> Population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Registered Boats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801">
                <a:tc>
                  <a:txBody>
                    <a:bodyPr/>
                    <a:lstStyle/>
                    <a:p>
                      <a:r>
                        <a:rPr lang="en-AU" dirty="0"/>
                        <a:t>1954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801">
                <a:tc>
                  <a:txBody>
                    <a:bodyPr/>
                    <a:lstStyle/>
                    <a:p>
                      <a:r>
                        <a:rPr lang="en-AU" dirty="0"/>
                        <a:t>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Mini boom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01">
                <a:tc>
                  <a:txBody>
                    <a:bodyPr/>
                    <a:lstStyle/>
                    <a:p>
                      <a:r>
                        <a:rPr lang="en-AU" dirty="0"/>
                        <a:t>1981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801">
                <a:tc>
                  <a:txBody>
                    <a:bodyPr/>
                    <a:lstStyle/>
                    <a:p>
                      <a:r>
                        <a:rPr lang="en-AU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49,000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801">
                <a:tc>
                  <a:txBody>
                    <a:bodyPr/>
                    <a:lstStyle/>
                    <a:p>
                      <a:r>
                        <a:rPr lang="en-AU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82,700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801">
                <a:tc>
                  <a:txBody>
                    <a:bodyPr/>
                    <a:lstStyle/>
                    <a:p>
                      <a:r>
                        <a:rPr lang="en-AU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Forecast 139,000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170" name="Picture 2" descr="The site of the old Peninsula Hotel, Mandurah....now ...still miss the old hotel but dollars drive the decision: Mandurah Now, Peninsula Hotels, Peel Regions, Dollar Driving, Wa Pe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2707" y="2780928"/>
            <a:ext cx="4561293" cy="302433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980728"/>
            <a:ext cx="8229600" cy="123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AU" sz="4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AU" sz="28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WA's smallest </a:t>
            </a:r>
            <a:r>
              <a:rPr kumimoji="0" lang="en-AU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region geographically, however Mandurah is the </a:t>
            </a: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second fastest growing regional city </a:t>
            </a:r>
            <a:r>
              <a:rPr kumimoji="0" lang="en-AU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 </a:t>
            </a:r>
            <a:r>
              <a:rPr kumimoji="0" lang="en-AU" sz="28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Australia.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84300"/>
          </a:xfrm>
        </p:spPr>
        <p:txBody>
          <a:bodyPr/>
          <a:lstStyle/>
          <a:p>
            <a:r>
              <a:rPr lang="en-AU" sz="4000" dirty="0"/>
              <a:t>Building Social Licence To Operate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114800"/>
          </a:xfrm>
        </p:spPr>
        <p:txBody>
          <a:bodyPr/>
          <a:lstStyle/>
          <a:p>
            <a:r>
              <a:rPr lang="en-AU" sz="2800" dirty="0"/>
              <a:t>Memberships </a:t>
            </a:r>
          </a:p>
          <a:p>
            <a:r>
              <a:rPr lang="en-AU" sz="2800" dirty="0"/>
              <a:t>Seafood donations</a:t>
            </a:r>
          </a:p>
          <a:p>
            <a:r>
              <a:rPr lang="en-AU" sz="2800" dirty="0"/>
              <a:t>Mandurah </a:t>
            </a:r>
            <a:r>
              <a:rPr lang="en-AU" sz="2800" dirty="0" err="1"/>
              <a:t>CrabFest</a:t>
            </a:r>
            <a:endParaRPr lang="en-AU" sz="2800" dirty="0"/>
          </a:p>
          <a:p>
            <a:r>
              <a:rPr lang="en-AU" sz="2800" dirty="0"/>
              <a:t>Resource Sharing Agreement</a:t>
            </a:r>
          </a:p>
          <a:p>
            <a:r>
              <a:rPr lang="en-AU" sz="2800" dirty="0"/>
              <a:t>Youth Intervention Program</a:t>
            </a:r>
          </a:p>
          <a:p>
            <a:r>
              <a:rPr lang="en-AU" sz="2800" dirty="0"/>
              <a:t>Unity amongst stakeholders </a:t>
            </a:r>
          </a:p>
          <a:p>
            <a:r>
              <a:rPr lang="en-AU" sz="2800" dirty="0"/>
              <a:t>Improving community communication</a:t>
            </a:r>
          </a:p>
          <a:p>
            <a:r>
              <a:rPr lang="en-AU" sz="2800" dirty="0"/>
              <a:t>Environmental Management System (EMS) </a:t>
            </a:r>
          </a:p>
          <a:p>
            <a:r>
              <a:rPr lang="en-AU" sz="2800" dirty="0"/>
              <a:t>State and National award nominations</a:t>
            </a:r>
          </a:p>
          <a:p>
            <a:r>
              <a:rPr lang="en-AU" sz="2800" dirty="0"/>
              <a:t>Marine Stewardship Council (MSC)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2" descr="C:\Users\Susan Bell\AppData\Local\Microsoft\Windows\Temporary Internet Files\Content.Outlook\0IZT05D3\P518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1124744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Channel 7 </a:t>
            </a:r>
            <a:r>
              <a:rPr lang="en-AU" dirty="0" err="1"/>
              <a:t>CrabFest</a:t>
            </a:r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1379984"/>
          </a:xfrm>
        </p:spPr>
        <p:txBody>
          <a:bodyPr/>
          <a:lstStyle/>
          <a:p>
            <a:r>
              <a:rPr lang="en-AU" u="sng" dirty="0">
                <a:hlinkClick r:id="rId4"/>
              </a:rPr>
              <a:t>https://youtu.be/JrDUGa4mPHs</a:t>
            </a:r>
            <a:endParaRPr lang="en-AU" u="sng" dirty="0"/>
          </a:p>
          <a:p>
            <a:endParaRPr lang="en-A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651635"/>
            <a:ext cx="6336704" cy="383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2015 Channel Seven Mandurah Crab Fest presented by LiveLighter">
            <a:hlinkClick r:id="" action="ppaction://media"/>
            <a:extLst>
              <a:ext uri="{FF2B5EF4-FFF2-40B4-BE49-F238E27FC236}">
                <a16:creationId xmlns:a16="http://schemas.microsoft.com/office/drawing/2014/main" id="{28188BC8-D69F-42C8-B7DE-606B8131B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6654"/>
            <a:ext cx="9181572" cy="5164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Inaugural Cottesloe Crab Broil</a:t>
            </a:r>
          </a:p>
        </p:txBody>
      </p:sp>
      <p:pic>
        <p:nvPicPr>
          <p:cNvPr id="27650" name="Picture 2" descr="C:\Users\Susan Bell\Pictures\2015\Damo with Rob Broadfield &amp; John Sharla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225" y="1905000"/>
            <a:ext cx="6191549" cy="41148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15616" y="5957515"/>
            <a:ext cx="7704856" cy="71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John Sharland (Endeavour Foods), </a:t>
            </a: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Rob </a:t>
            </a:r>
            <a:r>
              <a:rPr kumimoji="0" lang="en-AU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Broadfield</a:t>
            </a: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(West Australian newspaper</a:t>
            </a:r>
            <a:r>
              <a:rPr kumimoji="0" lang="en-AU" sz="20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Food Editor) &amp; Damien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RDC Documentation" ma:contentTypeID="0x0101000FE7321ECC2828439B82F4E481DE703200295D1F77A9757246A9903C2124EC4D17" ma:contentTypeVersion="830" ma:contentTypeDescription="" ma:contentTypeScope="" ma:versionID="61c85a00909e31b5997641687186435c">
  <xsd:schema xmlns:xsd="http://www.w3.org/2001/XMLSchema" xmlns:xs="http://www.w3.org/2001/XMLSchema" xmlns:p="http://schemas.microsoft.com/office/2006/metadata/properties" xmlns:ns2="c72d4b94-e734-4a22-a7ed-1ec40cca8c20" xmlns:ns3="8786b2f4-9747-446d-b2d3-cff2c3138640" targetNamespace="http://schemas.microsoft.com/office/2006/metadata/properties" ma:root="true" ma:fieldsID="7207aa8a08d7486060ee95f1c228e4f2" ns2:_="" ns3:_="">
    <xsd:import namespace="c72d4b94-e734-4a22-a7ed-1ec40cca8c20"/>
    <xsd:import namespace="8786b2f4-9747-446d-b2d3-cff2c3138640"/>
    <xsd:element name="properties">
      <xsd:complexType>
        <xsd:sequence>
          <xsd:element name="documentManagement">
            <xsd:complexType>
              <xsd:all>
                <xsd:element ref="ns2:Action_x005f_x0020_Date" minOccurs="0"/>
                <xsd:element ref="ns2:Project_x005f_x0020_Number" minOccurs="0"/>
                <xsd:element ref="ns2:Function_x005f_x0020_Type" minOccurs="0"/>
                <xsd:element ref="ns2:Prime_x005f_x0020_Activity" minOccurs="0"/>
                <xsd:element ref="ns2:Secondary_x0020_Activity" minOccurs="0"/>
                <xsd:element ref="ns2:Document_x005f_x0020_Type" minOccurs="0"/>
                <xsd:element ref="ns2:Organisation" minOccurs="0"/>
                <xsd:element ref="ns2:Attachment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4b94-e734-4a22-a7ed-1ec40cca8c20" elementFormDefault="qualified">
    <xsd:import namespace="http://schemas.microsoft.com/office/2006/documentManagement/types"/>
    <xsd:import namespace="http://schemas.microsoft.com/office/infopath/2007/PartnerControls"/>
    <xsd:element name="Action_x005f_x0020_Date" ma:index="2" nillable="true" ma:displayName="Action Date" ma:default="[today]" ma:description="Date this document is relevant to. The Meeting Date, Year and Financial Year derive their value from this field." ma:format="DateOnly" ma:internalName="Action_x0020_Date" ma:readOnly="false">
      <xsd:simpleType>
        <xsd:restriction base="dms:DateTime"/>
      </xsd:simpleType>
    </xsd:element>
    <xsd:element name="Project_x005f_x0020_Number" ma:index="3" nillable="true" ma:displayName="Project Number" ma:description="FRDC Project Number as per OmniFish" ma:internalName="Project_x0020_Number" ma:readOnly="false">
      <xsd:simpleType>
        <xsd:restriction base="dms:Text">
          <xsd:maxLength value="13"/>
        </xsd:restriction>
      </xsd:simpleType>
    </xsd:element>
    <xsd:element name="Function_x005f_x0020_Type" ma:index="7" nillable="true" ma:displayName="Function Type" ma:description="Base classification of a document based on ANA standards of activity" ma:list="{304a00c3-826c-4bce-a619-237838aa048f}" ma:internalName="Function_x0020_Type" ma:readOnly="false" ma:showField="Title" ma:web="c72d4b94-e734-4a22-a7ed-1ec40cca8c20">
      <xsd:simpleType>
        <xsd:restriction base="dms:Lookup"/>
      </xsd:simpleType>
    </xsd:element>
    <xsd:element name="Prime_x005f_x0020_Activity" ma:index="8" nillable="true" ma:displayName="Prime Activity" ma:description="The primary activity to classify your document." ma:list="{bc312c8f-fbc6-40ea-ad76-d8f1061a6767}" ma:internalName="Prime_x0020_Activity" ma:readOnly="false" ma:showField="Title" ma:web="c72d4b94-e734-4a22-a7ed-1ec40cca8c20">
      <xsd:simpleType>
        <xsd:restriction base="dms:Lookup"/>
      </xsd:simpleType>
    </xsd:element>
    <xsd:element name="Secondary_x0020_Activity" ma:index="9" nillable="true" ma:displayName="Secondary Activity" ma:description="The secondary activity to classify or group your document." ma:list="{950f4fd8-a6e2-4559-8296-cc232ae79263}" ma:internalName="Secondary_x0020_Activity" ma:readOnly="false" ma:showField="Title" ma:web="c72d4b94-e734-4a22-a7ed-1ec40cca8c20">
      <xsd:simpleType>
        <xsd:restriction base="dms:Lookup"/>
      </xsd:simpleType>
    </xsd:element>
    <xsd:element name="Document_x005f_x0020_Type" ma:index="10" nillable="true" ma:displayName="Document Type" ma:description="Choose what best describes you document." ma:list="{dfca30c0-a63c-463c-969a-15ba6fb5dd74}" ma:internalName="Document_x0020_Type" ma:readOnly="false" ma:showField="Title" ma:web="c72d4b94-e734-4a22-a7ed-1ec40cca8c20">
      <xsd:simpleType>
        <xsd:restriction base="dms:Lookup"/>
      </xsd:simpleType>
    </xsd:element>
    <xsd:element name="Organisation" ma:index="11" nillable="true" ma:displayName="Organisation" ma:description="Organisations and Contacts List" ma:list="{67eafe91-42cd-4569-9426-3b27815d11c9}" ma:internalName="Organisation" ma:readOnly="false" ma:showField="Title" ma:web="c72d4b94-e734-4a22-a7ed-1ec40cca8c20">
      <xsd:simpleType>
        <xsd:restriction base="dms:Lookup"/>
      </xsd:simpleType>
    </xsd:element>
    <xsd:element name="Attachment" ma:index="12" nillable="true" ma:displayName="Attachment" ma:default="0" ma:internalName="Attachment" ma:readOnly="false">
      <xsd:simpleType>
        <xsd:restriction base="dms:Boolean"/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6b2f4-9747-446d-b2d3-cff2c3138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ttachment xmlns="c72d4b94-e734-4a22-a7ed-1ec40cca8c20">false</Attachment>
    <Organisation xmlns="c72d4b94-e734-4a22-a7ed-1ec40cca8c20" xsi:nil="true"/>
    <Secondary_x0020_Activity xmlns="c72d4b94-e734-4a22-a7ed-1ec40cca8c20" xsi:nil="true"/>
    <_dlc_DocId xmlns="c72d4b94-e734-4a22-a7ed-1ec40cca8c20">NEMO-2079522257-31</_dlc_DocId>
    <_dlc_DocIdUrl xmlns="c72d4b94-e734-4a22-a7ed-1ec40cca8c20">
      <Url>https://frdc1.sharepoint.com/teams/Projects2017/_layouts/15/DocIdRedir.aspx?ID=NEMO-2079522257-31</Url>
      <Description>NEMO-2079522257-31</Description>
    </_dlc_DocIdUrl>
    <Function_x005f_x0020_Type xmlns="c72d4b94-e734-4a22-a7ed-1ec40cca8c20">30</Function_x005f_x0020_Type>
    <Prime_x005f_x0020_Activity xmlns="c72d4b94-e734-4a22-a7ed-1ec40cca8c20">123</Prime_x005f_x0020_Activity>
    <_dlc_DocIdPersistId xmlns="c72d4b94-e734-4a22-a7ed-1ec40cca8c20" xsi:nil="true"/>
    <Action_x005f_x0020_Date xmlns="c72d4b94-e734-4a22-a7ed-1ec40cca8c20">2018-09-26T14:00:00+00:00</Action_x005f_x0020_Date>
    <Document_x005f_x0020_Type xmlns="c72d4b94-e734-4a22-a7ed-1ec40cca8c20">17</Document_x005f_x0020_Type>
    <Project_x005f_x0020_Number xmlns="c72d4b94-e734-4a22-a7ed-1ec40cca8c20" xsi:nil="true"/>
  </documentManagement>
</p:properties>
</file>

<file path=customXml/itemProps1.xml><?xml version="1.0" encoding="utf-8"?>
<ds:datastoreItem xmlns:ds="http://schemas.openxmlformats.org/officeDocument/2006/customXml" ds:itemID="{DADBBBE5-DE73-43FD-851A-6F362888A8D0}"/>
</file>

<file path=customXml/itemProps2.xml><?xml version="1.0" encoding="utf-8"?>
<ds:datastoreItem xmlns:ds="http://schemas.openxmlformats.org/officeDocument/2006/customXml" ds:itemID="{278CA9D7-092D-470C-9C12-F1476CA217C0}"/>
</file>

<file path=customXml/itemProps3.xml><?xml version="1.0" encoding="utf-8"?>
<ds:datastoreItem xmlns:ds="http://schemas.openxmlformats.org/officeDocument/2006/customXml" ds:itemID="{36E21EBF-595F-417D-9672-003F4D775445}"/>
</file>

<file path=customXml/itemProps4.xml><?xml version="1.0" encoding="utf-8"?>
<ds:datastoreItem xmlns:ds="http://schemas.openxmlformats.org/officeDocument/2006/customXml" ds:itemID="{F6D7D256-62C0-4442-88C5-76323C066010}"/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23093</TotalTime>
  <Words>346</Words>
  <Application>Microsoft Office PowerPoint</Application>
  <PresentationFormat>On-screen Show (4:3)</PresentationFormat>
  <Paragraphs>74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Unicode MS</vt:lpstr>
      <vt:lpstr>Tahoma</vt:lpstr>
      <vt:lpstr>Wingdings</vt:lpstr>
      <vt:lpstr>Ocean</vt:lpstr>
      <vt:lpstr>Engage, Promote &amp; Thrive </vt:lpstr>
      <vt:lpstr>The MLFA – Strength in Unity  </vt:lpstr>
      <vt:lpstr>Peel Harvey Estuary &amp; Dawesville Cut (2.5km by 200m @ 6m depth)</vt:lpstr>
      <vt:lpstr>3 Canneries: 1880’s  Peak production 2,000 tins/day</vt:lpstr>
      <vt:lpstr>Sorting catch – circa 1920 approx. 150 fishers </vt:lpstr>
      <vt:lpstr>Sea Change </vt:lpstr>
      <vt:lpstr>Building Social Licence To Operate</vt:lpstr>
      <vt:lpstr>Channel 7 CrabFest </vt:lpstr>
      <vt:lpstr>Inaugural Cottesloe Crab Broil</vt:lpstr>
      <vt:lpstr>PowerPoint Presentation</vt:lpstr>
      <vt:lpstr>Why engage MSC?</vt:lpstr>
      <vt:lpstr>Building the Good News Story</vt:lpstr>
      <vt:lpstr>Provence Based Marketing </vt:lpstr>
      <vt:lpstr>Mullet is NOT Bait!! </vt:lpstr>
      <vt:lpstr>Mandurah Eco – Crab Tour</vt:lpstr>
      <vt:lpstr> Get the most out of the catch!!!</vt:lpstr>
      <vt:lpstr>“Staying Ahead of the Curve!”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bell</dc:creator>
  <cp:lastModifiedBy>Tech2</cp:lastModifiedBy>
  <cp:revision>441</cp:revision>
  <dcterms:created xsi:type="dcterms:W3CDTF">2008-09-09T02:43:12Z</dcterms:created>
  <dcterms:modified xsi:type="dcterms:W3CDTF">2018-09-28T02:38:48Z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0x0101000FE7321ECC2828439B82F4E481DE703200295D1F77A9757246A9903C2124EC4D17</vt:lpwstr>
  </property>
  <property fmtid="{D5CDD505-2E9C-101B-9397-08002B2CF9AE}" pid="3" name="_dlc_DocIdItemGuid">
    <vt:lpwstr>1a5147ba-424f-41ee-ba56-1d33d986ad44</vt:lpwstr>
  </property>
</Properties>
</file>