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4" r:id="rId4"/>
    <p:sldId id="257" r:id="rId5"/>
    <p:sldId id="265" r:id="rId6"/>
    <p:sldId id="260" r:id="rId7"/>
    <p:sldId id="268" r:id="rId8"/>
    <p:sldId id="266" r:id="rId9"/>
    <p:sldId id="263" r:id="rId10"/>
    <p:sldId id="261" r:id="rId11"/>
    <p:sldId id="267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1" r:id="rId21"/>
    <p:sldId id="282" r:id="rId22"/>
    <p:sldId id="283" r:id="rId23"/>
    <p:sldId id="280" r:id="rId24"/>
    <p:sldId id="284" r:id="rId25"/>
    <p:sldId id="270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40" autoAdjust="0"/>
  </p:normalViewPr>
  <p:slideViewPr>
    <p:cSldViewPr snapToGrid="0">
      <p:cViewPr varScale="1">
        <p:scale>
          <a:sx n="63" d="100"/>
          <a:sy n="63" d="100"/>
        </p:scale>
        <p:origin x="97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46362-153E-4C20-8720-74F1077FA348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B8DAFB2-6B38-421B-95B4-1A469BF4704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656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afternoon.</a:t>
            </a:r>
          </a:p>
          <a:p>
            <a:r>
              <a:rPr lang="en-AU" dirty="0"/>
              <a:t>My</a:t>
            </a:r>
            <a:r>
              <a:rPr lang="en-AU" baseline="0" dirty="0"/>
              <a:t> name is </a:t>
            </a:r>
            <a:r>
              <a:rPr lang="en-AU" dirty="0"/>
              <a:t>Colin Tannahill</a:t>
            </a:r>
            <a:r>
              <a:rPr lang="en-AU" baseline="0" dirty="0"/>
              <a:t> and I thank you in advance for your attention as I present about my vision for “OUR FISHERY” and fishing in schools program.</a:t>
            </a:r>
            <a:endParaRPr lang="en-AU" dirty="0"/>
          </a:p>
          <a:p>
            <a:r>
              <a:rPr lang="en-AU" dirty="0"/>
              <a:t>After attending SEAFOOD INDUSTRIES CONFERENCE LAST YEAR IN SYDNEY and participating in the forum</a:t>
            </a:r>
            <a:r>
              <a:rPr lang="en-AU" baseline="0" dirty="0"/>
              <a:t> I HAD A VISION to build a generation of Australians with mutual understanding and evaluation of OUR FISHERY.</a:t>
            </a:r>
            <a:endParaRPr lang="en-AU" dirty="0"/>
          </a:p>
          <a:p>
            <a:r>
              <a:rPr lang="en-AU" dirty="0"/>
              <a:t>I</a:t>
            </a:r>
            <a:r>
              <a:rPr lang="en-AU" baseline="0" dirty="0"/>
              <a:t> h</a:t>
            </a:r>
            <a:r>
              <a:rPr lang="en-AU" dirty="0"/>
              <a:t>ave reached out to a few people in and around most of the various circles of fishing including</a:t>
            </a:r>
            <a:r>
              <a:rPr lang="en-AU" baseline="0" dirty="0"/>
              <a:t> </a:t>
            </a:r>
            <a:r>
              <a:rPr lang="en-AU" dirty="0"/>
              <a:t>Indigenous, Commercial, Aquaculture and Recreational. </a:t>
            </a:r>
          </a:p>
          <a:p>
            <a:r>
              <a:rPr lang="en-AU" dirty="0"/>
              <a:t>I have no illusions it may need tweaking but please let me explain my VISION as follows.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840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I AM HISTORICALLY AND PROUDLY A RECREATIONAL FISHER.</a:t>
            </a:r>
          </a:p>
          <a:p>
            <a:r>
              <a:rPr lang="en-AU" sz="1400" dirty="0"/>
              <a:t>I CAN MAKE SOME BASIS FOR RECREATIONAL ELEMENT EXAMPLE </a:t>
            </a:r>
          </a:p>
          <a:p>
            <a:r>
              <a:rPr lang="en-AU" sz="1400" dirty="0"/>
              <a:t>OF WHAT CAN MAKE UP THE SYLLABUS FOR RECREATIONAL FISHING.</a:t>
            </a:r>
          </a:p>
          <a:p>
            <a:r>
              <a:rPr lang="en-AU" sz="1400" dirty="0"/>
              <a:t>OF COURSE WE WOULD NEED INDUSTRY EXPERTISE </a:t>
            </a:r>
          </a:p>
          <a:p>
            <a:r>
              <a:rPr lang="en-AU" sz="1400" dirty="0"/>
              <a:t>AND LEADERSHIP TO ASSIST THE COMPILATION OF EACH ELEMENT OF THE SYLLABUS</a:t>
            </a:r>
          </a:p>
          <a:p>
            <a:r>
              <a:rPr lang="en-AU" sz="1400" dirty="0"/>
              <a:t>I</a:t>
            </a:r>
            <a:r>
              <a:rPr lang="en-AU" sz="1400" baseline="0" dirty="0"/>
              <a:t> have</a:t>
            </a:r>
            <a:r>
              <a:rPr lang="en-AU" sz="1400" dirty="0"/>
              <a:t> access to educators and journalists that can reasonably quickly put together a syllabus for Rec fishing.</a:t>
            </a:r>
          </a:p>
          <a:p>
            <a:r>
              <a:rPr lang="en-AU" sz="1400" dirty="0"/>
              <a:t>We</a:t>
            </a:r>
            <a:r>
              <a:rPr lang="en-AU" sz="1400" baseline="0" dirty="0"/>
              <a:t> would n</a:t>
            </a:r>
            <a:r>
              <a:rPr lang="en-AU" sz="1400" dirty="0"/>
              <a:t>eed to source similar for other elements. Aquaculture, Commercial, Indigenous, Seafood Retail, Safety and</a:t>
            </a:r>
            <a:r>
              <a:rPr lang="en-AU" sz="1400" baseline="0" dirty="0"/>
              <a:t> </a:t>
            </a:r>
            <a:r>
              <a:rPr lang="en-AU" sz="1400" dirty="0"/>
              <a:t>Trading.</a:t>
            </a:r>
          </a:p>
          <a:p>
            <a:r>
              <a:rPr lang="en-AU" sz="1400" dirty="0"/>
              <a:t>I will not bore you all with all the detail above as I am sure you have the concept.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12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Notes on this page can be extensions on previous slides or next stage or pathway for the kids.</a:t>
            </a:r>
          </a:p>
          <a:p>
            <a:r>
              <a:rPr lang="en-AU" sz="1400" dirty="0"/>
              <a:t>These are notes I have received from people like Trevor O’hoy ex Cricket Australia Chairman who has experience in such matters as the kids MILO CRICKET PROGRAM.</a:t>
            </a:r>
          </a:p>
          <a:p>
            <a:r>
              <a:rPr lang="en-AU" sz="1400" dirty="0"/>
              <a:t>It is an example of how we could progress from initial stage to the potential next stages and pathways for the kids to study and work in,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38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REAL LIFE INDIGENOUS PATHWAY EXAMPLE HAPPENING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It shows how we need to diversify for each element.</a:t>
            </a:r>
          </a:p>
          <a:p>
            <a:r>
              <a:rPr lang="en-AU" dirty="0"/>
              <a:t>We have been a part of an educational program in the TIWI ISLANDS FOR the past 8 years</a:t>
            </a:r>
          </a:p>
          <a:p>
            <a:r>
              <a:rPr lang="en-AU" dirty="0"/>
              <a:t>It has morphed from education in school to on water fishing guide experience whilst</a:t>
            </a:r>
            <a:r>
              <a:rPr lang="en-AU" baseline="0" dirty="0"/>
              <a:t> at school.</a:t>
            </a:r>
          </a:p>
          <a:p>
            <a:r>
              <a:rPr lang="en-AU" baseline="0" dirty="0"/>
              <a:t>The kids are doing this during years 11 and 12.</a:t>
            </a:r>
          </a:p>
          <a:p>
            <a:r>
              <a:rPr lang="en-AU" baseline="0" dirty="0"/>
              <a:t>We have had Antony Guy graduate and get a full time job at Melville Island Fishing Lodge.</a:t>
            </a:r>
          </a:p>
          <a:p>
            <a:r>
              <a:rPr lang="en-AU" baseline="0" dirty="0"/>
              <a:t>We have branched out of Melville Island to other locations.</a:t>
            </a:r>
          </a:p>
          <a:p>
            <a:r>
              <a:rPr lang="en-AU" baseline="0" dirty="0"/>
              <a:t>I will brush through some of the slides following to give you an idea.</a:t>
            </a:r>
          </a:p>
          <a:p>
            <a:r>
              <a:rPr lang="en-AU" baseline="0" dirty="0"/>
              <a:t>I am very proud to announce that we now have members of the SEAFOOD INDUSTRY SPONSORING KIDS WITH US.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16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Junior Indigenous Panel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54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Current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We currently have 15 students working for us over 4 different locations as at June 1</a:t>
            </a:r>
            <a:r>
              <a:rPr lang="en-AU" baseline="30000" dirty="0"/>
              <a:t>st</a:t>
            </a:r>
            <a:r>
              <a:rPr lang="en-AU" dirty="0"/>
              <a:t> 2018. This number will increase to 30 students within 6 months.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59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9 KIDS ROTATING ON MELVILLE ISLAND GOING OUT ON FISHING CHARTERS WITH PAYING CUSTOMERS AND BEING PAID FOR THE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900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CODY WALKER IN SYDNEY</a:t>
            </a:r>
            <a:r>
              <a:rPr lang="en-AU" baseline="0" dirty="0"/>
              <a:t> BEING MENTORED BY CRAIG MCGILL AND SPENDING TIME AT MACQUARIE BANK AND SHIMANO IN SYDNEY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667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TOBIAS AND LAZARUS AS SHIMANO INDIGENOUS</a:t>
            </a:r>
            <a:r>
              <a:rPr lang="en-AU" baseline="0" dirty="0"/>
              <a:t> JUNIOR GUIDES </a:t>
            </a:r>
            <a:r>
              <a:rPr lang="en-AU" dirty="0"/>
              <a:t>IN CAIRNS COMPLETING YEAR 12 AND SPENDING ONE DAY A WEEK ON WATER AND BEING</a:t>
            </a:r>
            <a:r>
              <a:rPr lang="en-AU" baseline="0" dirty="0"/>
              <a:t> MENTORED BY KIM ANDERSON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6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2 CHILDREN IN BANU </a:t>
            </a:r>
            <a:r>
              <a:rPr lang="en-AU" dirty="0" err="1"/>
              <a:t>BANU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749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CAIRNS HAS</a:t>
            </a:r>
            <a:r>
              <a:rPr lang="en-AU" baseline="0" dirty="0"/>
              <a:t> A GREAT MODEL WITH A GREAT TAFE AND THE KIDS FROM FNQ ALL CONGREGATING AT WOREE HIGH SCHOOL.</a:t>
            </a:r>
          </a:p>
          <a:p>
            <a:r>
              <a:rPr lang="en-AU" baseline="0" dirty="0"/>
              <a:t>WE HAVE RECENTLY ANNOUNCED THE JUNIOR INDIGENOUS MARINE AND EDUCACTION PROGRAM IN CAIRNS.</a:t>
            </a:r>
          </a:p>
          <a:p>
            <a:r>
              <a:rPr lang="en-AU" baseline="0" dirty="0"/>
              <a:t>MATT HAYDEN AND GUY REYNOLDS DID THE PRESS RELEASE AND I AM VERY PROUD TO CONFIRM AUSTRAL FISHERIES ARE SPONSORING 7 OF THE KIDS IN CAIRNS FROM JANUARY 2019.</a:t>
            </a:r>
          </a:p>
          <a:p>
            <a:r>
              <a:rPr lang="en-AU" baseline="0" dirty="0"/>
              <a:t>MACQUARIE BANK</a:t>
            </a:r>
          </a:p>
          <a:p>
            <a:r>
              <a:rPr lang="en-AU" baseline="0" dirty="0"/>
              <a:t>AUSTRAL</a:t>
            </a:r>
          </a:p>
          <a:p>
            <a:r>
              <a:rPr lang="en-AU" baseline="0" dirty="0"/>
              <a:t>SHIMANO PERSONAL SPONSORS</a:t>
            </a:r>
          </a:p>
          <a:p>
            <a:r>
              <a:rPr lang="en-AU" baseline="0" dirty="0"/>
              <a:t>AUSTRALIAN BUSINESSES AND AUSTRALIANS COMING TOGETHER.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71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i="1" dirty="0"/>
              <a:t>Very few children grow up wanting or knowing they can build a career and work in the fishing industry when they have not been exposed it. </a:t>
            </a:r>
          </a:p>
          <a:p>
            <a:r>
              <a:rPr lang="en-AU" sz="1400" i="1" dirty="0"/>
              <a:t>The opportunities are not limited to actual fishers or family’s of existing fishers.</a:t>
            </a:r>
          </a:p>
          <a:p>
            <a:r>
              <a:rPr lang="en-AU" sz="1400" i="1" dirty="0"/>
              <a:t>The industry needs every facet of education and skills available within our country.</a:t>
            </a:r>
          </a:p>
          <a:p>
            <a:r>
              <a:rPr lang="en-AU" sz="1400" i="1" dirty="0"/>
              <a:t>We need accounting, </a:t>
            </a:r>
          </a:p>
          <a:p>
            <a:r>
              <a:rPr lang="en-AU" sz="1400" i="1" dirty="0"/>
              <a:t>marketing, </a:t>
            </a:r>
          </a:p>
          <a:p>
            <a:r>
              <a:rPr lang="en-AU" sz="1400" i="1" dirty="0"/>
              <a:t>Science, physical on deck, captains and General Managers, retail, wholesale, etc. etc.</a:t>
            </a: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7746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 AM NOT TRYING TO SELL SPONSORSHIP HERE. </a:t>
            </a:r>
          </a:p>
          <a:p>
            <a:r>
              <a:rPr lang="en-AU" dirty="0"/>
              <a:t>I AM SHOWING THIS TO CONFIRM </a:t>
            </a:r>
          </a:p>
          <a:p>
            <a:r>
              <a:rPr lang="en-AU" dirty="0"/>
              <a:t>WE ARE ALREADY TRYING TO PROVIDE A PATHWAY FOR THE INDIGENOUS KIDS</a:t>
            </a:r>
            <a:r>
              <a:rPr lang="en-AU" baseline="0" dirty="0"/>
              <a:t> OF AUSTRALIA IN EDUCATION, MARINE AND FISHING.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867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PROGRAM HAS EXPANDED FROM JUST FISHING GUIDES TO ALSO JUNIOR INDIGENOUS MARINE AND EDUCATION</a:t>
            </a:r>
          </a:p>
          <a:p>
            <a:r>
              <a:rPr lang="en-AU" dirty="0"/>
              <a:t>SHIRT NAME JIME</a:t>
            </a:r>
          </a:p>
          <a:p>
            <a:r>
              <a:rPr lang="en-AU" dirty="0"/>
              <a:t>HERE IS AN EXAMPLE</a:t>
            </a:r>
            <a:r>
              <a:rPr lang="en-AU" baseline="0" dirty="0"/>
              <a:t> OF THE </a:t>
            </a:r>
            <a:r>
              <a:rPr lang="en-AU" dirty="0"/>
              <a:t>MAJOR FUNDING MODEL</a:t>
            </a:r>
          </a:p>
          <a:p>
            <a:r>
              <a:rPr lang="en-AU" dirty="0"/>
              <a:t>STUDENTS ARE PAID $135 PER DAY</a:t>
            </a:r>
            <a:r>
              <a:rPr lang="en-AU" baseline="0" dirty="0"/>
              <a:t> AT WORK.</a:t>
            </a:r>
            <a:endParaRPr lang="en-AU" dirty="0"/>
          </a:p>
          <a:p>
            <a:r>
              <a:rPr lang="en-AU" dirty="0"/>
              <a:t>1 DAY TAFE</a:t>
            </a:r>
          </a:p>
          <a:p>
            <a:r>
              <a:rPr lang="en-AU" dirty="0"/>
              <a:t>1 DAY WORK</a:t>
            </a:r>
          </a:p>
          <a:p>
            <a:r>
              <a:rPr lang="en-AU" dirty="0"/>
              <a:t>3 DAYS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097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INDIVIDUAL GOFUND ME MODEL CAN BE USED FOR EITHER.</a:t>
            </a:r>
          </a:p>
          <a:p>
            <a:r>
              <a:rPr lang="en-AU" dirty="0">
                <a:solidFill>
                  <a:srgbClr val="FF0000"/>
                </a:solidFill>
              </a:rPr>
              <a:t>Junior Indigenous Guides or 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Junior Indigenous Marine and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36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JUNIOR GUIDE PROGRAM HAS BEEN FUNDED</a:t>
            </a:r>
            <a:r>
              <a:rPr lang="en-AU" baseline="0" dirty="0"/>
              <a:t> PRIVATLY WITHOUT GOVERNMENT MONIES.</a:t>
            </a:r>
          </a:p>
          <a:p>
            <a:r>
              <a:rPr lang="en-AU" baseline="0" dirty="0"/>
              <a:t>WE HAVE MUCH INTEREST AND IN THE FUTURE </a:t>
            </a:r>
          </a:p>
          <a:p>
            <a:r>
              <a:rPr lang="en-AU" baseline="0" dirty="0"/>
              <a:t>I EXPECT SOME GOVERNMENT INVOLVEMENT </a:t>
            </a:r>
          </a:p>
          <a:p>
            <a:r>
              <a:rPr lang="en-AU" baseline="0" dirty="0"/>
              <a:t>BUT NOT OVERALL MANAGEMENT</a:t>
            </a:r>
          </a:p>
          <a:p>
            <a:r>
              <a:rPr lang="en-AU" baseline="0" dirty="0"/>
              <a:t>FOR JIME WE ALREADY HAVE INTERESTED PARTIES </a:t>
            </a:r>
          </a:p>
          <a:p>
            <a:r>
              <a:rPr lang="en-AU" baseline="0" dirty="0"/>
              <a:t>IN NSW, FAR NORTH WA AND TASMANIA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246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MONIES ARE MANAGED BY OZFISH AND ACCOUNTING IS BY LACHLAN GREEN FROM THE MACQUARIE BANK</a:t>
            </a:r>
          </a:p>
          <a:p>
            <a:r>
              <a:rPr lang="en-AU" dirty="0"/>
              <a:t>There is a link here if anybody would like to look further at some of the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380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89879"/>
            <a:ext cx="5438140" cy="3908613"/>
          </a:xfrm>
        </p:spPr>
        <p:txBody>
          <a:bodyPr/>
          <a:lstStyle/>
          <a:p>
            <a:r>
              <a:rPr lang="en-AU" sz="1400" dirty="0"/>
              <a:t>I HOPE IN THE FUTURE WE CAN HAVE A GENERATION OF AUSTRALIANS CONSIDERING AND NURTURING “ OUR FISHERY”</a:t>
            </a:r>
          </a:p>
          <a:p>
            <a:r>
              <a:rPr lang="en-AU" sz="1400" dirty="0"/>
              <a:t>THANK YOU VERY MUCH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95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en-AU" sz="1400" i="1" dirty="0"/>
              <a:t>Educate children on all fishing concepts evenly and unbiased from the grass roots level.</a:t>
            </a:r>
          </a:p>
          <a:p>
            <a:r>
              <a:rPr lang="en-AU" sz="1400" i="1" dirty="0"/>
              <a:t>This will involve education on the fishing concepts from an </a:t>
            </a:r>
          </a:p>
          <a:p>
            <a:r>
              <a:rPr lang="en-AU" sz="1400" i="1" dirty="0"/>
              <a:t>indigenous, </a:t>
            </a:r>
          </a:p>
          <a:p>
            <a:r>
              <a:rPr lang="en-AU" sz="1400" i="1" dirty="0"/>
              <a:t>recreational, </a:t>
            </a:r>
          </a:p>
          <a:p>
            <a:r>
              <a:rPr lang="en-AU" sz="1400" i="1" dirty="0"/>
              <a:t>commercial perspective, with coverage of the aquaculture sector. </a:t>
            </a:r>
          </a:p>
          <a:p>
            <a:r>
              <a:rPr lang="en-AU" sz="1400" i="1" dirty="0"/>
              <a:t>The objective is to educate and encourage the next generation </a:t>
            </a:r>
          </a:p>
          <a:p>
            <a:r>
              <a:rPr lang="en-AU" sz="1400" i="1" dirty="0"/>
              <a:t>to get outside and </a:t>
            </a:r>
          </a:p>
          <a:p>
            <a:r>
              <a:rPr lang="en-AU" sz="1400" i="1" dirty="0"/>
              <a:t>develop interest or be inspired to build a career </a:t>
            </a:r>
          </a:p>
          <a:p>
            <a:r>
              <a:rPr lang="en-AU" sz="1400" i="1" dirty="0"/>
              <a:t>in the fishing industry</a:t>
            </a:r>
            <a:r>
              <a:rPr lang="en-AU" sz="1400" i="1" baseline="0" dirty="0"/>
              <a:t> based on “OUR FISHERY”</a:t>
            </a:r>
            <a:endParaRPr lang="en-AU" sz="1400" i="1" dirty="0"/>
          </a:p>
          <a:p>
            <a:r>
              <a:rPr lang="en-AU" sz="1400" i="1" dirty="0"/>
              <a:t>Depending on funds we could start in secondary schools  year 7-10 and </a:t>
            </a:r>
          </a:p>
          <a:p>
            <a:r>
              <a:rPr lang="en-AU" sz="1400" i="1" dirty="0"/>
              <a:t>then aim to buddy down to Primary schools  3-6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999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89879"/>
            <a:ext cx="5438140" cy="3908613"/>
          </a:xfrm>
        </p:spPr>
        <p:txBody>
          <a:bodyPr/>
          <a:lstStyle/>
          <a:p>
            <a:r>
              <a:rPr lang="en-AU" sz="1400" dirty="0"/>
              <a:t>WHAT SECTORS ARE REPRESENTED?</a:t>
            </a:r>
          </a:p>
          <a:p>
            <a:r>
              <a:rPr lang="en-AU" sz="1400" dirty="0"/>
              <a:t>Indigenous, Recreational, Commercial, Tackle Industry, Seafood Industry, Aquaculture.</a:t>
            </a:r>
          </a:p>
          <a:p>
            <a:r>
              <a:rPr lang="en-AU" sz="1400" dirty="0"/>
              <a:t>There is a Trading element ( Import, Wholesale, retail) of all fishing sectors </a:t>
            </a:r>
          </a:p>
          <a:p>
            <a:r>
              <a:rPr lang="en-AU" sz="1400" dirty="0"/>
              <a:t>with very similar experiences and skill sets. </a:t>
            </a:r>
          </a:p>
          <a:p>
            <a:r>
              <a:rPr lang="en-AU" sz="1400" dirty="0"/>
              <a:t>Currency exchange, </a:t>
            </a:r>
          </a:p>
          <a:p>
            <a:r>
              <a:rPr lang="en-AU" sz="1400" dirty="0"/>
              <a:t>Seasonal Sales,</a:t>
            </a:r>
            <a:r>
              <a:rPr lang="en-AU" sz="1400" baseline="0" dirty="0"/>
              <a:t> </a:t>
            </a:r>
            <a:r>
              <a:rPr lang="en-AU" sz="1400" dirty="0"/>
              <a:t>Inventory peaks, </a:t>
            </a:r>
          </a:p>
          <a:p>
            <a:r>
              <a:rPr lang="en-AU" sz="1400" dirty="0"/>
              <a:t>Stock rotation, management, </a:t>
            </a:r>
          </a:p>
          <a:p>
            <a:r>
              <a:rPr lang="en-AU" sz="1400" dirty="0"/>
              <a:t>finance and every day trader business practises.</a:t>
            </a:r>
          </a:p>
          <a:p>
            <a:r>
              <a:rPr lang="en-AU" sz="1400" dirty="0"/>
              <a:t>SEAMANSHIP and on water awareness and peripheral senses ARE </a:t>
            </a:r>
          </a:p>
          <a:p>
            <a:r>
              <a:rPr lang="en-AU" sz="1400" dirty="0"/>
              <a:t>similar for MOST fishing types.</a:t>
            </a:r>
          </a:p>
          <a:p>
            <a:r>
              <a:rPr lang="en-AU" sz="1400" dirty="0"/>
              <a:t>The</a:t>
            </a:r>
            <a:r>
              <a:rPr lang="en-AU" sz="1400" baseline="0" dirty="0"/>
              <a:t> mental feeling and benefit we boaties or water users get </a:t>
            </a:r>
          </a:p>
          <a:p>
            <a:r>
              <a:rPr lang="en-AU" sz="1400" baseline="0" dirty="0"/>
              <a:t>with or from the awareness of t</a:t>
            </a:r>
            <a:r>
              <a:rPr lang="en-AU" sz="1400" dirty="0"/>
              <a:t>he</a:t>
            </a:r>
            <a:r>
              <a:rPr lang="en-AU" sz="1400" baseline="0" dirty="0"/>
              <a:t> Marine </a:t>
            </a:r>
            <a:r>
              <a:rPr lang="en-AU" sz="1400" dirty="0"/>
              <a:t>cycle of</a:t>
            </a:r>
            <a:r>
              <a:rPr lang="en-AU" sz="1400" baseline="0" dirty="0"/>
              <a:t> </a:t>
            </a:r>
            <a:r>
              <a:rPr lang="en-AU" sz="1400" dirty="0"/>
              <a:t>tides, moon phases, winds, barometric pressures.</a:t>
            </a:r>
          </a:p>
          <a:p>
            <a:r>
              <a:rPr lang="en-AU" sz="1400" dirty="0"/>
              <a:t>All</a:t>
            </a:r>
            <a:r>
              <a:rPr lang="en-AU" sz="1400" baseline="0" dirty="0"/>
              <a:t> of these facets</a:t>
            </a:r>
            <a:r>
              <a:rPr lang="en-AU" sz="1400" dirty="0"/>
              <a:t> of mother nature.</a:t>
            </a:r>
          </a:p>
          <a:p>
            <a:r>
              <a:rPr lang="en-AU" sz="1400" dirty="0"/>
              <a:t>They are mostly the same or have a similar mental health benefit or feeling for all</a:t>
            </a:r>
            <a:r>
              <a:rPr lang="en-AU" sz="1400" baseline="0" dirty="0"/>
              <a:t> of us no matter what fishing type.</a:t>
            </a:r>
            <a:endParaRPr lang="en-AU" sz="1400" dirty="0"/>
          </a:p>
          <a:p>
            <a:r>
              <a:rPr lang="en-AU" sz="1400" dirty="0"/>
              <a:t>We can have 7 or 8 weeks of each category prepared into an annual syllabus and presented to the next generation of Australians to have them grow up and be educated being aware of OUR FISHERY!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3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en-US" sz="1400" dirty="0">
                <a:latin typeface="Frutiger LT Std 57 Cn" panose="020B0606020204020204" pitchFamily="34" charset="0"/>
              </a:rPr>
              <a:t>Why All Fishing Sectors?</a:t>
            </a:r>
          </a:p>
          <a:p>
            <a:pPr defTabSz="913120">
              <a:defRPr/>
            </a:pPr>
            <a:r>
              <a:rPr lang="en-AU" sz="1400" i="1" dirty="0"/>
              <a:t>By providing fair representation, the syllabus will be tailored </a:t>
            </a:r>
          </a:p>
          <a:p>
            <a:pPr defTabSz="913120">
              <a:defRPr/>
            </a:pPr>
            <a:r>
              <a:rPr lang="en-AU" sz="1400" i="1" dirty="0"/>
              <a:t>to enrich the learning experience of students and </a:t>
            </a:r>
          </a:p>
          <a:p>
            <a:pPr defTabSz="913120">
              <a:defRPr/>
            </a:pPr>
            <a:r>
              <a:rPr lang="en-AU" sz="1400" i="1" dirty="0"/>
              <a:t>provide the opportunity to understand the cultural, lifestyle and economic significance of fishing.</a:t>
            </a:r>
          </a:p>
          <a:p>
            <a:pPr defTabSz="913120">
              <a:defRPr/>
            </a:pPr>
            <a:r>
              <a:rPr lang="en-AU" sz="1400" i="1" dirty="0">
                <a:latin typeface="Frutiger LT Std 57 Cn" panose="020B0606020204020204" pitchFamily="34" charset="0"/>
              </a:rPr>
              <a:t>Inspiring the next generation </a:t>
            </a:r>
          </a:p>
          <a:p>
            <a:pPr defTabSz="913120">
              <a:defRPr/>
            </a:pPr>
            <a:r>
              <a:rPr lang="en-AU" sz="1400" i="1" dirty="0">
                <a:latin typeface="Frutiger LT Std 57 Cn" panose="020B0606020204020204" pitchFamily="34" charset="0"/>
              </a:rPr>
              <a:t>to take a holistic view </a:t>
            </a:r>
          </a:p>
          <a:p>
            <a:pPr defTabSz="913120">
              <a:defRPr/>
            </a:pPr>
            <a:r>
              <a:rPr lang="en-AU" sz="1400" i="1" dirty="0">
                <a:latin typeface="Frutiger LT Std 57 Cn" panose="020B0606020204020204" pitchFamily="34" charset="0"/>
              </a:rPr>
              <a:t>opens eyes to the future participation </a:t>
            </a:r>
          </a:p>
          <a:p>
            <a:pPr defTabSz="913120">
              <a:defRPr/>
            </a:pPr>
            <a:r>
              <a:rPr lang="en-AU" sz="1400" i="1" dirty="0">
                <a:latin typeface="Frutiger LT Std 57 Cn" panose="020B0606020204020204" pitchFamily="34" charset="0"/>
              </a:rPr>
              <a:t>and management of “OUR FISHERY” </a:t>
            </a:r>
            <a:endParaRPr lang="en-US" sz="1400" i="1" dirty="0">
              <a:latin typeface="Frutiger LT Std 57 Cn" panose="020B0606020204020204" pitchFamily="34" charset="0"/>
            </a:endParaRPr>
          </a:p>
          <a:p>
            <a:r>
              <a:rPr lang="en-AU" sz="1400" dirty="0"/>
              <a:t>Kids will always gravitate to what appeals to them. </a:t>
            </a:r>
          </a:p>
          <a:p>
            <a:r>
              <a:rPr lang="en-AU" sz="1400" dirty="0"/>
              <a:t>Ideally kids will aspire </a:t>
            </a:r>
          </a:p>
          <a:p>
            <a:r>
              <a:rPr lang="en-AU" sz="1400" dirty="0"/>
              <a:t>to work in one of the sectors </a:t>
            </a:r>
          </a:p>
          <a:p>
            <a:r>
              <a:rPr lang="en-AU" sz="1400" dirty="0"/>
              <a:t>and be educated at a base level on all.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77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Learning Outcomes, Benefits, Opportunities.</a:t>
            </a:r>
          </a:p>
          <a:p>
            <a:r>
              <a:rPr lang="en-AU" sz="1400" dirty="0"/>
              <a:t>Potential outcomes are unlimited.</a:t>
            </a:r>
          </a:p>
          <a:p>
            <a:r>
              <a:rPr lang="en-AU" sz="1400" dirty="0"/>
              <a:t>HOW TO LIST? WHERE TO START AND WHERE TO STOP?</a:t>
            </a:r>
          </a:p>
          <a:p>
            <a:r>
              <a:rPr lang="en-AU" sz="1400" dirty="0"/>
              <a:t>So many benefits to inspiring the next generation to be CLOSER TO NATURE.</a:t>
            </a:r>
          </a:p>
          <a:p>
            <a:r>
              <a:rPr lang="en-AU" sz="1400" dirty="0"/>
              <a:t>Many of these such as </a:t>
            </a:r>
          </a:p>
          <a:p>
            <a:r>
              <a:rPr lang="en-AU" sz="1400" dirty="0"/>
              <a:t>MENTAL &amp; PHYSICAL HEALTH, SAFETY, </a:t>
            </a:r>
          </a:p>
          <a:p>
            <a:r>
              <a:rPr lang="en-AU" sz="1400" dirty="0"/>
              <a:t>FISH HANDLING, SUSTAINABILITY, ETC. ETC. are </a:t>
            </a:r>
          </a:p>
          <a:p>
            <a:r>
              <a:rPr lang="en-AU" sz="1400" dirty="0"/>
              <a:t>and will be generic across the various elements of the syllabus.</a:t>
            </a:r>
          </a:p>
          <a:p>
            <a:r>
              <a:rPr lang="en-AU" sz="1400" dirty="0"/>
              <a:t>Ideally as AN EDUCATIONAL ELEMENT EXAMPLE </a:t>
            </a:r>
          </a:p>
          <a:p>
            <a:r>
              <a:rPr lang="en-AU" sz="1400" dirty="0"/>
              <a:t>second stage worksheets CAN BE INCLUDED on </a:t>
            </a:r>
          </a:p>
          <a:p>
            <a:r>
              <a:rPr lang="en-AU" sz="1400" dirty="0"/>
              <a:t>Maths, English, Environment </a:t>
            </a:r>
          </a:p>
          <a:p>
            <a:r>
              <a:rPr lang="en-AU" sz="1400" dirty="0"/>
              <a:t>Including fishing examples LIKE.</a:t>
            </a:r>
          </a:p>
          <a:p>
            <a:r>
              <a:rPr lang="en-AU" sz="1400" dirty="0"/>
              <a:t>SIZE and QUANTITY FOR A BAG LIMIT.</a:t>
            </a:r>
            <a:r>
              <a:rPr lang="en-AU" sz="1400" baseline="0" dirty="0"/>
              <a:t> Min and max size and weight.</a:t>
            </a:r>
            <a:endParaRPr lang="en-AU" sz="1400" dirty="0"/>
          </a:p>
          <a:p>
            <a:r>
              <a:rPr lang="en-AU" sz="1400" dirty="0"/>
              <a:t>OR </a:t>
            </a:r>
          </a:p>
          <a:p>
            <a:r>
              <a:rPr lang="en-AU" sz="1400" dirty="0"/>
              <a:t>CATCH QUOTA LIKELY YIELD AND QUANTITY TO ACHIEVE </a:t>
            </a:r>
          </a:p>
          <a:p>
            <a:r>
              <a:rPr lang="en-AU" sz="1400" dirty="0"/>
              <a:t>OR </a:t>
            </a:r>
          </a:p>
          <a:p>
            <a:r>
              <a:rPr lang="en-AU" sz="1400" dirty="0"/>
              <a:t>SALES PRICE PER KILOGRAM VERSUS COST OF BUSINESS PER KILOGRAM </a:t>
            </a:r>
          </a:p>
          <a:p>
            <a:r>
              <a:rPr lang="en-AU" sz="1400" dirty="0"/>
              <a:t>WHAT’S THE ROI ON A DAYS FISHING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79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SHOULD EDUCATE OUR KIDS ON FIRST AID AT THE</a:t>
            </a:r>
            <a:r>
              <a:rPr lang="en-US" baseline="0" dirty="0"/>
              <a:t> SAME TIME TO MAKE OUR FUTURE BOAT SAFETY BETTER?</a:t>
            </a:r>
          </a:p>
          <a:p>
            <a:r>
              <a:rPr lang="en-US" dirty="0"/>
              <a:t>First AID,</a:t>
            </a:r>
            <a:r>
              <a:rPr lang="en-US" baseline="0" dirty="0"/>
              <a:t> only 3% of Australians are trained in any form of FIRST AID compared to the US which has over 70% trained in some for of FIRST AID</a:t>
            </a:r>
            <a:r>
              <a:rPr lang="en-AU" baseline="0" dirty="0"/>
              <a:t>.</a:t>
            </a:r>
          </a:p>
          <a:p>
            <a:r>
              <a:rPr lang="en-US" baseline="0" dirty="0"/>
              <a:t>Due to this, FEWER Australians survive cardiac arrest and are able to walk out of hospital. </a:t>
            </a:r>
          </a:p>
          <a:p>
            <a:r>
              <a:rPr lang="en-US" baseline="0" dirty="0"/>
              <a:t>We should address this as part of the education of “OUR FISHERY”</a:t>
            </a:r>
          </a:p>
          <a:p>
            <a:r>
              <a:rPr lang="en-US" baseline="0" dirty="0"/>
              <a:t>FISH PROVIDES Dietary benefits include, very minimal fats and cholesterol, </a:t>
            </a:r>
          </a:p>
          <a:p>
            <a:r>
              <a:rPr lang="en-US" baseline="0" dirty="0"/>
              <a:t>FISH IS an excellent source in quality proteins which compares favorably against both meat and chicken, AS YOU ALL KNOW FISH IS rich in vitamin D, </a:t>
            </a:r>
          </a:p>
          <a:p>
            <a:r>
              <a:rPr lang="en-US" baseline="0" dirty="0"/>
              <a:t>is an excellent source of important minerals including </a:t>
            </a:r>
          </a:p>
          <a:p>
            <a:r>
              <a:rPr lang="en-US" baseline="0" dirty="0"/>
              <a:t>iodine, zinc, potassium and phosphorus </a:t>
            </a:r>
          </a:p>
          <a:p>
            <a:r>
              <a:rPr lang="en-US" baseline="0" dirty="0"/>
              <a:t>and CAN HAVE high levels of omega 3.</a:t>
            </a:r>
          </a:p>
          <a:p>
            <a:r>
              <a:rPr lang="en-US" sz="2800" i="1" dirty="0">
                <a:latin typeface="Frutiger LT Std 57 Cn" panose="020B0606020204020204" pitchFamily="34" charset="0"/>
              </a:rPr>
              <a:t>Overall WE CAN PROMOTE A healthy lifestyle.</a:t>
            </a:r>
          </a:p>
          <a:p>
            <a:endParaRPr lang="en-US" sz="2800" i="1" dirty="0">
              <a:latin typeface="Frutiger LT Std 57 Cn" panose="020B0606020204020204" pitchFamily="34" charset="0"/>
            </a:endParaRPr>
          </a:p>
          <a:p>
            <a:pPr marL="913120" lvl="1" indent="-456560">
              <a:buFont typeface="Arial" panose="020B0604020202020204" pitchFamily="34" charset="0"/>
              <a:buChar char="•"/>
            </a:pPr>
            <a:endParaRPr lang="en-US" sz="2800" i="1" dirty="0">
              <a:latin typeface="Frutiger LT Std 57 Cn" panose="020B0606020204020204" pitchFamily="34" charset="0"/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58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Frutiger LT Std 57 Cn" panose="020B0606020204020204" pitchFamily="34" charset="0"/>
              </a:rPr>
              <a:t>Ongoing Student Benefits</a:t>
            </a:r>
          </a:p>
          <a:p>
            <a:r>
              <a:rPr lang="en-AU" sz="1400" dirty="0"/>
              <a:t>UNLIMITED BENEFIT LIST OF LIFE SKILLS</a:t>
            </a:r>
          </a:p>
          <a:p>
            <a:r>
              <a:rPr lang="en-AU" sz="1400" dirty="0"/>
              <a:t>For Australia to have educated kids on OUR FISHERY can only be good for the future</a:t>
            </a:r>
            <a:r>
              <a:rPr lang="en-AU" dirty="0"/>
              <a:t>.</a:t>
            </a:r>
          </a:p>
          <a:p>
            <a:r>
              <a:rPr lang="en-AU" dirty="0"/>
              <a:t>Provide future employment</a:t>
            </a:r>
            <a:r>
              <a:rPr lang="en-AU" baseline="0" dirty="0"/>
              <a:t> opportunities</a:t>
            </a:r>
          </a:p>
          <a:p>
            <a:r>
              <a:rPr lang="en-AU" baseline="0" dirty="0"/>
              <a:t>Get outdoors and enjoy our great country</a:t>
            </a:r>
          </a:p>
          <a:p>
            <a:r>
              <a:rPr lang="en-AU" baseline="0" dirty="0"/>
              <a:t>Have a greater knowledge of our sustainability and stakeholders in all matters fishing and marine</a:t>
            </a:r>
          </a:p>
          <a:p>
            <a:pPr defTabSz="913120">
              <a:defRPr/>
            </a:pPr>
            <a:r>
              <a:rPr lang="en-US" dirty="0"/>
              <a:t>Educate next generation of “OUR FISHERY”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470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Frutiger LT Std 57 Cn" panose="020B0606020204020204" pitchFamily="34" charset="0"/>
              </a:rPr>
              <a:t>How to facilitate the Learning?</a:t>
            </a:r>
          </a:p>
          <a:p>
            <a:r>
              <a:rPr lang="en-AU" sz="1400" dirty="0"/>
              <a:t>We can start with books with syllabus prepared class by class for teachers.</a:t>
            </a:r>
          </a:p>
          <a:p>
            <a:r>
              <a:rPr lang="en-AU" sz="1400" dirty="0"/>
              <a:t>We could prepare an online portal </a:t>
            </a:r>
          </a:p>
          <a:p>
            <a:r>
              <a:rPr lang="en-AU" sz="1400" dirty="0"/>
              <a:t>to view video and answer questions and </a:t>
            </a:r>
          </a:p>
          <a:p>
            <a:r>
              <a:rPr lang="en-AU" sz="1400" dirty="0"/>
              <a:t>share future life skills with parents such as know trying or rigging.</a:t>
            </a:r>
          </a:p>
          <a:p>
            <a:r>
              <a:rPr lang="en-AU" sz="1400" dirty="0"/>
              <a:t>Example is at SHIMANO which I am MD of </a:t>
            </a:r>
          </a:p>
          <a:p>
            <a:r>
              <a:rPr lang="en-AU" sz="1400" dirty="0"/>
              <a:t>we have S-TEC which by password customers staff </a:t>
            </a:r>
          </a:p>
          <a:p>
            <a:r>
              <a:rPr lang="en-AU" sz="1400" dirty="0"/>
              <a:t>can access and be trained on all of our items. </a:t>
            </a:r>
          </a:p>
          <a:p>
            <a:r>
              <a:rPr lang="en-AU" sz="1400" dirty="0"/>
              <a:t>We could provide that for kids and they could go home </a:t>
            </a:r>
          </a:p>
          <a:p>
            <a:r>
              <a:rPr lang="en-AU" sz="1400" dirty="0"/>
              <a:t>and practise what they learnt in theory in the class with there parents. </a:t>
            </a:r>
          </a:p>
          <a:p>
            <a:r>
              <a:rPr lang="en-AU" sz="1400" dirty="0"/>
              <a:t>Even on the spot they can go to it in the field.</a:t>
            </a:r>
          </a:p>
          <a:p>
            <a:r>
              <a:rPr lang="en-AU" sz="1400" dirty="0"/>
              <a:t>Also activity field days fishing or to tackle shows, tackle stores, </a:t>
            </a:r>
          </a:p>
          <a:p>
            <a:r>
              <a:rPr lang="en-AU" sz="1400" dirty="0"/>
              <a:t>wharfs, marina’s, aquaculture sights, </a:t>
            </a:r>
          </a:p>
          <a:p>
            <a:r>
              <a:rPr lang="en-AU" sz="1400" dirty="0"/>
              <a:t>facilities like clean seas and retail fish stores or fish markets.</a:t>
            </a:r>
          </a:p>
          <a:p>
            <a:r>
              <a:rPr lang="en-AU" sz="1400" dirty="0"/>
              <a:t>Ideally second stage or in the future we would include a link </a:t>
            </a:r>
          </a:p>
          <a:p>
            <a:r>
              <a:rPr lang="en-AU" sz="1400" dirty="0"/>
              <a:t>between local retailers and local schools.</a:t>
            </a:r>
          </a:p>
          <a:p>
            <a:r>
              <a:rPr lang="en-AU" sz="1400" dirty="0"/>
              <a:t>This means a school activity day may include a visit to </a:t>
            </a:r>
          </a:p>
          <a:p>
            <a:r>
              <a:rPr lang="en-AU" sz="1400" dirty="0"/>
              <a:t>A fish market and or retailer and a local tackle 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AFB2-6B38-421B-95B4-1A469BF47040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817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0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7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7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BBDA-E28C-47DE-9F56-9AAC395306DB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1BA5-5C81-47BD-BC41-A38A32A3D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7348908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hyperlink" Target="http://na.s-tec.shimano.com/login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96954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rutiger LT Std 57 Cn" panose="020B0606020204020204" pitchFamily="34" charset="0"/>
              </a:rPr>
              <a:t>“OUR FISHERY”</a:t>
            </a:r>
            <a:br>
              <a:rPr lang="en-US" sz="4000" dirty="0">
                <a:latin typeface="Frutiger LT Std 57 Cn" panose="020B0606020204020204" pitchFamily="34" charset="0"/>
              </a:rPr>
            </a:br>
            <a:r>
              <a:rPr lang="en-US" sz="4000" dirty="0">
                <a:latin typeface="Frutiger LT Std 57 Cn" panose="020B0606020204020204" pitchFamily="34" charset="0"/>
              </a:rPr>
              <a:t>Fishing In Schools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001"/>
            <a:ext cx="3874482" cy="2576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75" y="2437000"/>
            <a:ext cx="3874483" cy="2576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51" y="2437000"/>
            <a:ext cx="4016649" cy="2576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7467" y="5401733"/>
            <a:ext cx="463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Colin Tannahill</a:t>
            </a:r>
          </a:p>
          <a:p>
            <a:pPr algn="ctr"/>
            <a:r>
              <a:rPr lang="en-AU" dirty="0"/>
              <a:t>President</a:t>
            </a:r>
          </a:p>
          <a:p>
            <a:pPr algn="ctr"/>
            <a:r>
              <a:rPr lang="en-AU" dirty="0"/>
              <a:t>Australian Fishing Trade Association </a:t>
            </a:r>
          </a:p>
          <a:p>
            <a:pPr algn="ctr"/>
            <a:r>
              <a:rPr lang="en-AU" dirty="0"/>
              <a:t>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09720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152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Recreational Fishing </a:t>
            </a:r>
          </a:p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 Learning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631" y="2803358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AQUACULTURE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705" y="1998260"/>
            <a:ext cx="58162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Course Topics – Theory and Practical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 Species – Identification and Science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 Habitat – Marine and Aquatic Environments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Fisheries management &amp; Environmental Sustainability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Employment opportunities in AFTA trade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Code of Conduct Recreational Fishing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Fishing Basics – Practical</a:t>
            </a:r>
          </a:p>
          <a:p>
            <a:r>
              <a:rPr lang="en-AU" sz="2000" i="1" dirty="0"/>
              <a:t>	- Safe Fishing Practice	</a:t>
            </a:r>
            <a:br>
              <a:rPr lang="en-AU" sz="2000" i="1" dirty="0"/>
            </a:br>
            <a:r>
              <a:rPr lang="en-AU" sz="2000" i="1" dirty="0"/>
              <a:t>	- Knot Tying and Casting Basics</a:t>
            </a:r>
            <a:br>
              <a:rPr lang="en-AU" sz="2000" i="1" dirty="0"/>
            </a:br>
            <a:r>
              <a:rPr lang="en-AU" sz="2000" i="1" dirty="0"/>
              <a:t>	- Rigging a Bait and Lure</a:t>
            </a:r>
          </a:p>
          <a:p>
            <a:r>
              <a:rPr lang="en-AU" sz="2000" i="1" dirty="0"/>
              <a:t>	- Where to Fish</a:t>
            </a:r>
          </a:p>
          <a:p>
            <a:pPr marL="342900" indent="-342900">
              <a:buFontTx/>
              <a:buChar char="-"/>
            </a:pPr>
            <a:r>
              <a:rPr lang="en-AU" sz="2000" i="1" dirty="0"/>
              <a:t>Catch and Release – Why it is encouraged</a:t>
            </a:r>
          </a:p>
          <a:p>
            <a:pPr marL="342900" indent="-342900">
              <a:buFontTx/>
              <a:buChar char="-"/>
            </a:pPr>
            <a:r>
              <a:rPr lang="en-AU" sz="2000" i="1" dirty="0"/>
              <a:t>Caring for, cleaning and cooking your catch</a:t>
            </a:r>
            <a:endParaRPr lang="en-US" sz="3200" i="1" dirty="0">
              <a:latin typeface="Frutiger LT Std 57 Cn" panose="020B0606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9" y="2070763"/>
            <a:ext cx="45719" cy="42873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6848" y="1998260"/>
            <a:ext cx="5816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Interactive Learning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Fishing Basics Book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Educational Video Content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Testing based on course learning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Field Trips to local waterways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Class Fishing Competition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Fisheries management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Tides, Weather, Moon</a:t>
            </a:r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>
              <a:latin typeface="Frutiger LT Std 57 Cn" panose="020B0606020204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i="1" dirty="0">
              <a:latin typeface="Frutiger LT Std 57 Cn" panose="020B0606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06" y="388593"/>
            <a:ext cx="2519951" cy="1556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DRAFT of Recreational Fishing Topics because CT can draft. Need to do for all facets.</a:t>
            </a:r>
          </a:p>
        </p:txBody>
      </p:sp>
    </p:spTree>
    <p:extLst>
      <p:ext uri="{BB962C8B-B14F-4D97-AF65-F5344CB8AC3E}">
        <p14:creationId xmlns:p14="http://schemas.microsoft.com/office/powerpoint/2010/main" val="17124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4032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rutiger LT Std 57 Cn" panose="020B0606020204020204" pitchFamily="34" charset="0"/>
              </a:rPr>
              <a:t>POTENTIAL SECOND STAGE &amp; PATHWAY</a:t>
            </a:r>
          </a:p>
          <a:p>
            <a:pPr algn="ctr"/>
            <a:r>
              <a:rPr lang="en-US" sz="4800" dirty="0">
                <a:latin typeface="Frutiger LT Std 57 Cn" panose="020B0606020204020204" pitchFamily="34" charset="0"/>
              </a:rPr>
              <a:t>Recreational Fishing Ideas to expand program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631" y="2803358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AQUACULTURE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705" y="2357188"/>
            <a:ext cx="58162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Course Topics – Theory and Practical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Big 4 National Big Fishing Day ( Like Cricket)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Concentrate entry point for fishing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Link schools and kids to local retailers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Link schools and kids to clubs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Links kids to buddy system as much as possible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Buddy provides mateship and togetherness and installs confidence / inspires to go fishing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Mailing List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Link to other suitable industries. Camping, Boating, Outdoor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All trying to change direction of kids from purely electronic to getting outdoor again</a:t>
            </a:r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6095999" y="2429691"/>
            <a:ext cx="45719" cy="4270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6848" y="2357188"/>
            <a:ext cx="5816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Interactive Learning &amp; Pathway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Fisheries studies,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Fisheries regional and national management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Fisheries sustainability and protection</a:t>
            </a:r>
          </a:p>
          <a:p>
            <a:pPr marL="457200" indent="-457200">
              <a:buFontTx/>
              <a:buChar char="-"/>
            </a:pPr>
            <a:r>
              <a:rPr lang="en-AU" sz="2000" i="1" dirty="0"/>
              <a:t>App Fishing</a:t>
            </a:r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>
              <a:latin typeface="Frutiger LT Std 57 Cn" panose="020B0606020204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i="1" dirty="0">
              <a:latin typeface="Frutiger LT Std 57 Cn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9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534"/>
            <a:ext cx="8824456" cy="1373070"/>
          </a:xfrm>
        </p:spPr>
        <p:txBody>
          <a:bodyPr>
            <a:normAutofit fontScale="90000"/>
          </a:bodyPr>
          <a:lstStyle/>
          <a:p>
            <a:r>
              <a:rPr lang="en-AU" dirty="0"/>
              <a:t>Shimano Junior Indigenous Guide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2314575"/>
            <a:ext cx="2232666" cy="22326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/>
              <a:t>REAL LIFE INDIGENOUS PATHWAY EXAMPLE HAPPENING NOW</a:t>
            </a:r>
          </a:p>
        </p:txBody>
      </p:sp>
    </p:spTree>
    <p:extLst>
      <p:ext uri="{BB962C8B-B14F-4D97-AF65-F5344CB8AC3E}">
        <p14:creationId xmlns:p14="http://schemas.microsoft.com/office/powerpoint/2010/main" val="332077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Junior Indigenous Panel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Guy Reynolds	AO	Macquarie Bank</a:t>
            </a:r>
          </a:p>
          <a:p>
            <a:r>
              <a:rPr lang="en-AU" dirty="0"/>
              <a:t>Matthew Haydon	AM	The Haydon Way</a:t>
            </a:r>
          </a:p>
          <a:p>
            <a:r>
              <a:rPr lang="en-AU" dirty="0"/>
              <a:t>Lachie Green		Macquarie Bank</a:t>
            </a:r>
          </a:p>
          <a:p>
            <a:r>
              <a:rPr lang="en-AU" dirty="0"/>
              <a:t>Jenny Reynolds		Cattle Rustlers lodge</a:t>
            </a:r>
          </a:p>
          <a:p>
            <a:r>
              <a:rPr lang="en-AU" dirty="0"/>
              <a:t>Craig Copeland		Ozfish Australia</a:t>
            </a:r>
          </a:p>
          <a:p>
            <a:r>
              <a:rPr lang="en-AU" dirty="0"/>
              <a:t>Colin Tannahill		Shimano Australia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857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currently have 15 students working for us over 4 different locations as at June 1</a:t>
            </a:r>
            <a:r>
              <a:rPr lang="en-AU" baseline="30000" dirty="0"/>
              <a:t>st</a:t>
            </a:r>
            <a:r>
              <a:rPr lang="en-AU" dirty="0"/>
              <a:t> 2018. This number will increase to 30 students within 6 months.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6"/>
          <a:stretch/>
        </p:blipFill>
        <p:spPr>
          <a:xfrm>
            <a:off x="680321" y="3498761"/>
            <a:ext cx="4620136" cy="302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-2082"/>
          <a:stretch/>
        </p:blipFill>
        <p:spPr>
          <a:xfrm>
            <a:off x="6372157" y="3498761"/>
            <a:ext cx="4806976" cy="31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7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Melville Island Lodge - Tiwi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6626857" cy="4336643"/>
          </a:xfrm>
        </p:spPr>
        <p:txBody>
          <a:bodyPr/>
          <a:lstStyle/>
          <a:p>
            <a:r>
              <a:rPr lang="en-AU" dirty="0"/>
              <a:t>The Tiwi Islands mentors include Garry Cross, Scott Simpson and Summa Gleeson.</a:t>
            </a:r>
          </a:p>
          <a:p>
            <a:r>
              <a:rPr lang="en-AU" dirty="0"/>
              <a:t>We currently have 9 students rotating through boats under the supervision of Junior Guide graduate Anthony Guy, and the management and senior guides of the Tiwi Islands Adventure lodges.</a:t>
            </a:r>
          </a:p>
          <a:p>
            <a:r>
              <a:rPr lang="en-AU" dirty="0"/>
              <a:t>Anthony Guy has become the first Tiwi Junior Guide graduate to sit and pass his coxswains exam in July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/>
          <a:stretch/>
        </p:blipFill>
        <p:spPr>
          <a:xfrm>
            <a:off x="7585759" y="2336872"/>
            <a:ext cx="4279519" cy="213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81" y="4829175"/>
            <a:ext cx="4361674" cy="18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Fish About Tours - Sydney Harbour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7" y="2262624"/>
            <a:ext cx="5663904" cy="4032098"/>
          </a:xfrm>
        </p:spPr>
        <p:txBody>
          <a:bodyPr/>
          <a:lstStyle/>
          <a:p>
            <a:r>
              <a:rPr lang="en-AU" dirty="0"/>
              <a:t>Sydney Harbour Mentor - Craig McGill</a:t>
            </a:r>
          </a:p>
          <a:p>
            <a:r>
              <a:rPr lang="en-AU" dirty="0"/>
              <a:t>Our first Sydney based guide Cody Walker has had over half a dozen sessions on the water with Craig, </a:t>
            </a:r>
          </a:p>
          <a:p>
            <a:r>
              <a:rPr lang="en-AU" dirty="0"/>
              <a:t>Cody also shares his time between the Waratahs, Macquarie Bank, and working on mechanical and administrative skills with Shimano. 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56" y="2262624"/>
            <a:ext cx="2875770" cy="367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/>
          <a:stretch/>
        </p:blipFill>
        <p:spPr>
          <a:xfrm rot="5400000">
            <a:off x="5670755" y="2667705"/>
            <a:ext cx="3669240" cy="28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Copperlode Dam - Cairns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53" y="2104263"/>
            <a:ext cx="7076797" cy="4625400"/>
          </a:xfrm>
        </p:spPr>
        <p:txBody>
          <a:bodyPr>
            <a:normAutofit fontScale="92500"/>
          </a:bodyPr>
          <a:lstStyle/>
          <a:p>
            <a:r>
              <a:rPr lang="en-AU" dirty="0"/>
              <a:t>Copperlode Damn Mentor – Kim Andersen</a:t>
            </a:r>
          </a:p>
          <a:p>
            <a:r>
              <a:rPr lang="en-AU" dirty="0"/>
              <a:t>Our Cairns training environment at Copperlode Dam was completely decimated by Cyclone Iris.</a:t>
            </a:r>
            <a:br>
              <a:rPr lang="en-AU" dirty="0"/>
            </a:b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Their mentor Kim arranged quickly for the Cairns based Junior Guides to travel to the Tiwi’s and work for a period of time until Copperlode dam was up and running again.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This great cross fertilisation of students was a huge success and one we will maintain for many of the students moving forward.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9"/>
          <a:stretch/>
        </p:blipFill>
        <p:spPr>
          <a:xfrm>
            <a:off x="7235750" y="2414336"/>
            <a:ext cx="4956250" cy="37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Banu </a:t>
            </a:r>
            <a:r>
              <a:rPr lang="en-AU" dirty="0" err="1"/>
              <a:t>Banu</a:t>
            </a:r>
            <a:r>
              <a:rPr lang="en-AU" dirty="0"/>
              <a:t> – East Arnhem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2088220"/>
            <a:ext cx="7575883" cy="4541180"/>
          </a:xfrm>
        </p:spPr>
        <p:txBody>
          <a:bodyPr>
            <a:normAutofit/>
          </a:bodyPr>
          <a:lstStyle/>
          <a:p>
            <a:r>
              <a:rPr lang="en-AU" sz="2000" dirty="0"/>
              <a:t>Banubanu Mentors  - Helen Martin and Trevor Hosie</a:t>
            </a:r>
          </a:p>
          <a:p>
            <a:r>
              <a:rPr lang="en-AU" sz="2000" dirty="0"/>
              <a:t>The first Junior Guide, </a:t>
            </a:r>
            <a:r>
              <a:rPr lang="en-US" sz="2000" dirty="0"/>
              <a:t>Dylan </a:t>
            </a:r>
            <a:r>
              <a:rPr lang="en-US" sz="2000" dirty="0" err="1"/>
              <a:t>Gurruwiwi</a:t>
            </a:r>
            <a:r>
              <a:rPr lang="en-US" sz="2000" dirty="0"/>
              <a:t>, has already worked three days in his first two weeks, with a second Guide being interviewed currently.</a:t>
            </a:r>
            <a:endParaRPr lang="en-AU" sz="2000" dirty="0"/>
          </a:p>
          <a:p>
            <a:r>
              <a:rPr lang="en-AU" sz="2000" dirty="0"/>
              <a:t>As fishing activities have been restricted after the Cyclone, Helen and Trevor have organised a team of students from East Arnhem High Schools and </a:t>
            </a:r>
            <a:r>
              <a:rPr lang="en-AU" sz="2000" dirty="0" err="1"/>
              <a:t>Dhimurru</a:t>
            </a:r>
            <a:r>
              <a:rPr lang="en-AU" sz="2000" dirty="0"/>
              <a:t> land management to assist in beach reparations.</a:t>
            </a:r>
            <a:br>
              <a:rPr lang="en-AU" sz="2000" dirty="0"/>
            </a:br>
            <a:r>
              <a:rPr lang="en-AU" sz="2000" dirty="0"/>
              <a:t> </a:t>
            </a:r>
            <a:br>
              <a:rPr lang="en-AU" sz="2000" dirty="0"/>
            </a:br>
            <a:r>
              <a:rPr lang="en-AU" sz="2000" dirty="0"/>
              <a:t>Our drive here is not only the employment of East Arnhem children, but the development of a turtle sanctuary on the island.</a:t>
            </a:r>
          </a:p>
          <a:p>
            <a:r>
              <a:rPr lang="en-AU" sz="2000" dirty="0"/>
              <a:t>Numbers of students is expected to increase from 2 in 2018 to 4 in 2019.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9"/>
          <a:stretch/>
        </p:blipFill>
        <p:spPr>
          <a:xfrm>
            <a:off x="7816579" y="2171067"/>
            <a:ext cx="3641364" cy="206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79" y="4328746"/>
            <a:ext cx="3641364" cy="24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Cairns Template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8272"/>
            <a:ext cx="11235454" cy="47497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Engaged secondary education with a program driven by the principle at Woree State High School with a student base of 40% indigenous students from across Queensland.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Purpose built Marine Tech campus involving interactive navigation and boating skills, as well as rescue, engine repairs, refrigeration and theory.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On water experience model</a:t>
            </a:r>
            <a:br>
              <a:rPr lang="en-AU" dirty="0"/>
            </a:br>
            <a:r>
              <a:rPr lang="en-AU" dirty="0"/>
              <a:t>- 3 days school,</a:t>
            </a:r>
            <a:br>
              <a:rPr lang="en-AU" dirty="0"/>
            </a:br>
            <a:r>
              <a:rPr lang="en-AU" dirty="0"/>
              <a:t>- 1 day on the job work experience,</a:t>
            </a:r>
            <a:br>
              <a:rPr lang="en-AU" dirty="0"/>
            </a:br>
            <a:r>
              <a:rPr lang="en-AU" dirty="0"/>
              <a:t>- 2 days marine Tafe,</a:t>
            </a:r>
            <a:br>
              <a:rPr lang="en-AU" dirty="0"/>
            </a:br>
            <a:r>
              <a:rPr lang="en-AU" dirty="0"/>
              <a:t>This model will start in February 2019 with 17 students, up from 2 students in 2018</a:t>
            </a:r>
          </a:p>
        </p:txBody>
      </p:sp>
    </p:spTree>
    <p:extLst>
      <p:ext uri="{BB962C8B-B14F-4D97-AF65-F5344CB8AC3E}">
        <p14:creationId xmlns:p14="http://schemas.microsoft.com/office/powerpoint/2010/main" val="97075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817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utiger LT Std 57 Cn" panose="020B0606020204020204" pitchFamily="34" charset="0"/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803306" y="1471813"/>
            <a:ext cx="1065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/>
              <a:t>To develop and implement a school program that introduces Australian kids to the fishing industry and teaches them all the benefits of the pursuit.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293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Sponsorship Opportunity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Sponsorship Opportunity exists for Corporate and or Individual sponsorship with the program.</a:t>
            </a:r>
          </a:p>
          <a:p>
            <a:r>
              <a:rPr lang="en-AU" dirty="0"/>
              <a:t>Pod funding of $50,000 pa will secure a dedicated group of 7 kids for 12 months 1 day per week salary.</a:t>
            </a:r>
          </a:p>
          <a:p>
            <a:r>
              <a:rPr lang="en-AU" dirty="0"/>
              <a:t>Pod involvement can be located where the infrastructure is in place to manage the opportunity for the kids.</a:t>
            </a:r>
          </a:p>
          <a:p>
            <a:r>
              <a:rPr lang="en-AU" dirty="0"/>
              <a:t>Schooling, Work placement, Ideally </a:t>
            </a:r>
            <a:r>
              <a:rPr lang="en-AU" dirty="0" err="1"/>
              <a:t>Tafe</a:t>
            </a:r>
            <a:r>
              <a:rPr lang="en-AU" dirty="0"/>
              <a:t> options.</a:t>
            </a:r>
          </a:p>
          <a:p>
            <a:r>
              <a:rPr lang="en-AU" dirty="0"/>
              <a:t>Individual sponsorship can be at $7,000 per child per annum.</a:t>
            </a:r>
          </a:p>
        </p:txBody>
      </p:sp>
    </p:spTree>
    <p:extLst>
      <p:ext uri="{BB962C8B-B14F-4D97-AF65-F5344CB8AC3E}">
        <p14:creationId xmlns:p14="http://schemas.microsoft.com/office/powerpoint/2010/main" val="1084943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Macquarie Bank &amp; Austral Fisheries Cairns</a:t>
            </a:r>
            <a:br>
              <a:rPr lang="en-AU" dirty="0"/>
            </a:br>
            <a:r>
              <a:rPr lang="en-AU" dirty="0">
                <a:solidFill>
                  <a:srgbClr val="FF0000"/>
                </a:solidFill>
              </a:rPr>
              <a:t>Junior Indigenous Marine &amp; Education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JIME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8133" y="2023533"/>
            <a:ext cx="7061200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4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Individual GoFundMe Tiwi, Banu, Cairns, SYD</a:t>
            </a:r>
            <a:br>
              <a:rPr lang="en-AU" dirty="0"/>
            </a:br>
            <a:r>
              <a:rPr lang="en-AU" dirty="0">
                <a:solidFill>
                  <a:srgbClr val="FF0000"/>
                </a:solidFill>
              </a:rPr>
              <a:t>Junior Indigenous Guides or 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Junior Indigenous Marine and Education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3533" y="1998133"/>
            <a:ext cx="6858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5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Development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program started with 2 students in 2016. It will expand to 30 students minimum in 2019. </a:t>
            </a:r>
          </a:p>
          <a:p>
            <a:r>
              <a:rPr lang="en-AU" dirty="0"/>
              <a:t>It is currently privately funded with all students receiving $135 per day as salary when guiding, and all costs lunches, clothing and equipment provided if they are in the learning phase of the program.</a:t>
            </a:r>
          </a:p>
          <a:p>
            <a:r>
              <a:rPr lang="en-AU" dirty="0"/>
              <a:t>JIME already has interested parties in NSW, Far North WA and Tasmania</a:t>
            </a:r>
          </a:p>
        </p:txBody>
      </p:sp>
    </p:spTree>
    <p:extLst>
      <p:ext uri="{BB962C8B-B14F-4D97-AF65-F5344CB8AC3E}">
        <p14:creationId xmlns:p14="http://schemas.microsoft.com/office/powerpoint/2010/main" val="334257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Lachie Green ( Macquarie Bank) oversees the JIME funding.</a:t>
            </a:r>
          </a:p>
          <a:p>
            <a:r>
              <a:rPr lang="en-AU" dirty="0"/>
              <a:t>OZFISH handle the financial account and transactions are fully accounted &amp; documented.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38884" y="3590297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>
                <a:hlinkClick r:id="rId3"/>
              </a:rPr>
              <a:t>https://vimeo.com/273489085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586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834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THANK YOU FOR YOUR ATTENTION </a:t>
            </a:r>
          </a:p>
        </p:txBody>
      </p:sp>
      <p:sp>
        <p:nvSpPr>
          <p:cNvPr id="5" name="Oval 4"/>
          <p:cNvSpPr/>
          <p:nvPr/>
        </p:nvSpPr>
        <p:spPr>
          <a:xfrm>
            <a:off x="150310" y="2017105"/>
            <a:ext cx="1708953" cy="15169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INDIGENOUS</a:t>
            </a:r>
          </a:p>
        </p:txBody>
      </p:sp>
      <p:sp>
        <p:nvSpPr>
          <p:cNvPr id="6" name="Oval 5"/>
          <p:cNvSpPr/>
          <p:nvPr/>
        </p:nvSpPr>
        <p:spPr>
          <a:xfrm>
            <a:off x="2195354" y="2017105"/>
            <a:ext cx="1699778" cy="15660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RECREATIONAL FISHING</a:t>
            </a:r>
          </a:p>
        </p:txBody>
      </p:sp>
      <p:sp>
        <p:nvSpPr>
          <p:cNvPr id="8" name="Oval 7"/>
          <p:cNvSpPr/>
          <p:nvPr/>
        </p:nvSpPr>
        <p:spPr>
          <a:xfrm>
            <a:off x="8447305" y="2053085"/>
            <a:ext cx="1685235" cy="16271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COMERCIAL FISHING INDUSTRY</a:t>
            </a:r>
          </a:p>
        </p:txBody>
      </p:sp>
      <p:sp>
        <p:nvSpPr>
          <p:cNvPr id="9" name="Oval 8"/>
          <p:cNvSpPr/>
          <p:nvPr/>
        </p:nvSpPr>
        <p:spPr>
          <a:xfrm>
            <a:off x="10456695" y="2017105"/>
            <a:ext cx="1659158" cy="16511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68631" y="2661631"/>
            <a:ext cx="168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</a:rPr>
              <a:t>AQUACULTURE</a:t>
            </a:r>
            <a:endParaRPr lang="en-US" sz="1200" dirty="0"/>
          </a:p>
        </p:txBody>
      </p:sp>
      <p:pic>
        <p:nvPicPr>
          <p:cNvPr id="1026" name="Picture 2" descr="Image result for fishing aborig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t="29333" r="13416"/>
          <a:stretch/>
        </p:blipFill>
        <p:spPr bwMode="auto">
          <a:xfrm>
            <a:off x="55213" y="4003840"/>
            <a:ext cx="1563809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reational fish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/>
          <a:stretch/>
        </p:blipFill>
        <p:spPr bwMode="auto">
          <a:xfrm>
            <a:off x="2001935" y="4003840"/>
            <a:ext cx="1635585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food indus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57" y="4003840"/>
            <a:ext cx="1714583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19" y="4003840"/>
            <a:ext cx="1729125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quaculture a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20817" r="6332" b="9154"/>
          <a:stretch/>
        </p:blipFill>
        <p:spPr bwMode="auto">
          <a:xfrm>
            <a:off x="10468631" y="4003840"/>
            <a:ext cx="1659158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204744" y="2017105"/>
            <a:ext cx="1699778" cy="156605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TACKLE INDUSTRY</a:t>
            </a:r>
          </a:p>
        </p:txBody>
      </p:sp>
      <p:pic>
        <p:nvPicPr>
          <p:cNvPr id="2" name="Picture 2" descr="Image result for fishing and outdoor worl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80" y="4003840"/>
            <a:ext cx="1889425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16783" y="2053085"/>
            <a:ext cx="1718261" cy="1615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SEAFOOD  INDUSTRY</a:t>
            </a:r>
          </a:p>
        </p:txBody>
      </p:sp>
    </p:spTree>
    <p:extLst>
      <p:ext uri="{BB962C8B-B14F-4D97-AF65-F5344CB8AC3E}">
        <p14:creationId xmlns:p14="http://schemas.microsoft.com/office/powerpoint/2010/main" val="201244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81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Australian Culture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97906" y="1410355"/>
            <a:ext cx="108560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/>
              <a:t>Introduce Australia’s largest </a:t>
            </a:r>
            <a:r>
              <a:rPr lang="en-AU" sz="2400" i="1" dirty="0">
                <a:solidFill>
                  <a:srgbClr val="FF0000"/>
                </a:solidFill>
              </a:rPr>
              <a:t>outdoor </a:t>
            </a:r>
            <a:r>
              <a:rPr lang="en-AU" sz="2400" i="1" dirty="0"/>
              <a:t>activity into schools. </a:t>
            </a:r>
          </a:p>
          <a:p>
            <a:r>
              <a:rPr lang="en-AU" sz="2400" i="1" dirty="0"/>
              <a:t>Educate children on all fishing concepts evenly and unbiased at the grass roots level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i="1" dirty="0"/>
              <a:t>Indigenous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i="1" dirty="0"/>
              <a:t>Recreational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i="1" dirty="0"/>
              <a:t>Commercial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i="1" dirty="0"/>
              <a:t>Aquaculture sector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i="1" dirty="0"/>
              <a:t>Retail, Wholesale &amp; Media, Seafood &amp; Fishing Tackle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i="1" dirty="0"/>
              <a:t>Spear fishing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2400" i="1" dirty="0"/>
          </a:p>
          <a:p>
            <a:r>
              <a:rPr lang="en-AU" sz="2400" i="1" dirty="0"/>
              <a:t>Inspire, educate and encourage the next generation to get outside and develop interest, unbiased knowledge &amp; career in the fishing industry.</a:t>
            </a:r>
            <a:endParaRPr lang="en-AU" sz="2400" i="1" dirty="0">
              <a:latin typeface="Frutiger LT Std 57 Cn" panose="020B0606020204020204" pitchFamily="34" charset="0"/>
            </a:endParaRPr>
          </a:p>
          <a:p>
            <a:pPr algn="ctr"/>
            <a:r>
              <a:rPr lang="en-AU" sz="2400" i="1" dirty="0">
                <a:latin typeface="Frutiger LT Std 57 Cn" panose="020B0606020204020204" pitchFamily="34" charset="0"/>
              </a:rPr>
              <a:t>Target A	Year Group: High School  Grade 7 to 10</a:t>
            </a:r>
          </a:p>
          <a:p>
            <a:pPr algn="ctr"/>
            <a:r>
              <a:rPr lang="en-AU" sz="2400" i="1" dirty="0">
                <a:latin typeface="Frutiger LT Std 57 Cn" panose="020B0606020204020204" pitchFamily="34" charset="0"/>
              </a:rPr>
              <a:t>Target B Year Group: Primary School Grade 3-6</a:t>
            </a:r>
            <a:endParaRPr lang="en-US" sz="2400" i="1" dirty="0">
              <a:latin typeface="Frutiger LT Std 57 Cn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834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What Sectors Are Represented?</a:t>
            </a:r>
          </a:p>
        </p:txBody>
      </p:sp>
      <p:sp>
        <p:nvSpPr>
          <p:cNvPr id="5" name="Oval 4"/>
          <p:cNvSpPr/>
          <p:nvPr/>
        </p:nvSpPr>
        <p:spPr>
          <a:xfrm>
            <a:off x="150310" y="2017105"/>
            <a:ext cx="1708953" cy="15169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INDIGENOUS</a:t>
            </a:r>
          </a:p>
        </p:txBody>
      </p:sp>
      <p:sp>
        <p:nvSpPr>
          <p:cNvPr id="6" name="Oval 5"/>
          <p:cNvSpPr/>
          <p:nvPr/>
        </p:nvSpPr>
        <p:spPr>
          <a:xfrm>
            <a:off x="2195354" y="2017105"/>
            <a:ext cx="1699778" cy="15660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RECREATIONAL FISHING</a:t>
            </a:r>
          </a:p>
        </p:txBody>
      </p:sp>
      <p:sp>
        <p:nvSpPr>
          <p:cNvPr id="8" name="Oval 7"/>
          <p:cNvSpPr/>
          <p:nvPr/>
        </p:nvSpPr>
        <p:spPr>
          <a:xfrm>
            <a:off x="8447305" y="2053085"/>
            <a:ext cx="1685235" cy="16271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COMERCIAL FISHING INDUSTRY</a:t>
            </a:r>
          </a:p>
        </p:txBody>
      </p:sp>
      <p:sp>
        <p:nvSpPr>
          <p:cNvPr id="9" name="Oval 8"/>
          <p:cNvSpPr/>
          <p:nvPr/>
        </p:nvSpPr>
        <p:spPr>
          <a:xfrm>
            <a:off x="10456695" y="2017105"/>
            <a:ext cx="1659158" cy="16511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68631" y="2661631"/>
            <a:ext cx="168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</a:rPr>
              <a:t>AQUACULTURE</a:t>
            </a:r>
            <a:endParaRPr lang="en-US" sz="1200" dirty="0"/>
          </a:p>
        </p:txBody>
      </p:sp>
      <p:pic>
        <p:nvPicPr>
          <p:cNvPr id="1026" name="Picture 2" descr="Image result for fishing aborig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t="29333" r="13416"/>
          <a:stretch/>
        </p:blipFill>
        <p:spPr bwMode="auto">
          <a:xfrm>
            <a:off x="55213" y="4003840"/>
            <a:ext cx="1563809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reational fish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/>
          <a:stretch/>
        </p:blipFill>
        <p:spPr bwMode="auto">
          <a:xfrm>
            <a:off x="2001935" y="4003840"/>
            <a:ext cx="1635585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food indus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57" y="4003840"/>
            <a:ext cx="1714583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19" y="4003840"/>
            <a:ext cx="1729125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quaculture a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20817" r="6332" b="9154"/>
          <a:stretch/>
        </p:blipFill>
        <p:spPr bwMode="auto">
          <a:xfrm>
            <a:off x="10468631" y="4003840"/>
            <a:ext cx="1659158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204744" y="2017105"/>
            <a:ext cx="1699778" cy="156605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TACKLE INDUSTRY</a:t>
            </a:r>
          </a:p>
        </p:txBody>
      </p:sp>
      <p:pic>
        <p:nvPicPr>
          <p:cNvPr id="2" name="Picture 2" descr="Image result for fishing and outdoor worl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80" y="4003840"/>
            <a:ext cx="1889425" cy="1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16783" y="2053085"/>
            <a:ext cx="1718261" cy="1615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SEAFOOD  INDUSTRY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2117" y="5574137"/>
            <a:ext cx="7052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Opportunity to share 40 weeks of schooling between above.</a:t>
            </a:r>
          </a:p>
          <a:p>
            <a:r>
              <a:rPr lang="en-AU" dirty="0"/>
              <a:t>Many learnings and outcomes will be applicable to all or most categories.</a:t>
            </a:r>
          </a:p>
        </p:txBody>
      </p:sp>
    </p:spTree>
    <p:extLst>
      <p:ext uri="{BB962C8B-B14F-4D97-AF65-F5344CB8AC3E}">
        <p14:creationId xmlns:p14="http://schemas.microsoft.com/office/powerpoint/2010/main" val="242392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803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Why All Fishing Sectors?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631" y="2803358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AQUACULTURE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6015" y="1556032"/>
            <a:ext cx="114599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/>
              <a:t>Providing representation to the diverse range of fishing sectors is key to the development of a holistic educational program that draws upon a range of differing perspectives. </a:t>
            </a:r>
          </a:p>
          <a:p>
            <a:endParaRPr lang="en-AU" sz="2800" i="1" dirty="0"/>
          </a:p>
          <a:p>
            <a:r>
              <a:rPr lang="en-AU" sz="2800" i="1" dirty="0"/>
              <a:t>By providing fair representation, the syllabus will be tailored to enrich the learning experience of students and provide the opportunity to understand the cultural, lifestyle and economic significance of fishing.</a:t>
            </a:r>
          </a:p>
          <a:p>
            <a:endParaRPr lang="en-AU" sz="2800" i="1" dirty="0"/>
          </a:p>
          <a:p>
            <a:pPr algn="ctr"/>
            <a:r>
              <a:rPr lang="en-AU" sz="2800" i="1" dirty="0">
                <a:latin typeface="Frutiger LT Std 57 Cn" panose="020B0606020204020204" pitchFamily="34" charset="0"/>
              </a:rPr>
              <a:t>Inspiring the next generation to take a holistic view opens eyes to the future participation and management of “OUR FISHERY”</a:t>
            </a:r>
            <a:endParaRPr lang="en-US" sz="2800" i="1" dirty="0">
              <a:latin typeface="Frutiger LT Std 57 Cn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1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6381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Learning 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631" y="2803358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AQUACULTURE</a:t>
            </a:r>
            <a:endParaRPr 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5166618" y="2985833"/>
            <a:ext cx="1852863" cy="185286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356362" y="1470005"/>
            <a:ext cx="1804737" cy="11438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 Stock</a:t>
            </a:r>
          </a:p>
          <a:p>
            <a:pPr algn="ctr"/>
            <a:r>
              <a:rPr lang="en-US" dirty="0"/>
              <a:t>Sustainability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1263" y="2812824"/>
            <a:ext cx="1804737" cy="11438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 Handling From 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0099" y="4186146"/>
            <a:ext cx="1804737" cy="11438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Boating, Workplace and Sun Safety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029" y="1123823"/>
            <a:ext cx="1804737" cy="11438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Habitat and Environmental Protection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00934" y="1439502"/>
            <a:ext cx="1804737" cy="11438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Indigenous</a:t>
            </a:r>
          </a:p>
          <a:p>
            <a:pPr algn="ctr"/>
            <a:r>
              <a:rPr lang="en-US" dirty="0"/>
              <a:t>Significance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80426" y="2804586"/>
            <a:ext cx="1804737" cy="11438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 Species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21233" y="4186146"/>
            <a:ext cx="1804737" cy="11438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Weather / Meteorology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43631" y="1123822"/>
            <a:ext cx="1804737" cy="11438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 Farming</a:t>
            </a:r>
          </a:p>
          <a:p>
            <a:pPr algn="ctr"/>
            <a:r>
              <a:rPr lang="en-US" dirty="0"/>
              <a:t>Techniques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43631" y="4110534"/>
            <a:ext cx="1804737" cy="11438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Ocean To Plate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028" y="4110534"/>
            <a:ext cx="1804737" cy="11438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Fishing Theory and Practice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028" y="2612032"/>
            <a:ext cx="1804737" cy="11438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Outdoor Lifestyle Health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043631" y="2617178"/>
            <a:ext cx="1804737" cy="11438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 On Skill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34031" y="5469796"/>
            <a:ext cx="1804737" cy="114383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Diet Benefits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6396" y="5469797"/>
            <a:ext cx="1804737" cy="114383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Inventory Maintenance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8648" y="1470005"/>
            <a:ext cx="1804737" cy="11438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Cooking &amp; Preparation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15503" y="5469796"/>
            <a:ext cx="1804737" cy="11438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Mental Health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61102" y="5462441"/>
            <a:ext cx="1804737" cy="11438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80102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8036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FOR LIFE Health &amp; Safety</a:t>
            </a:r>
          </a:p>
          <a:p>
            <a:pPr algn="ctr"/>
            <a:endParaRPr lang="en-US" sz="5400" dirty="0">
              <a:latin typeface="Frutiger LT Std 57 Cn" panose="020B0606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43631" y="2803358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AQUACULTURE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6015" y="1556032"/>
            <a:ext cx="114599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First AID / CPR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Cuts &amp; lacerations, burns, poisons, breaks.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Dietary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FISH - Nutrients &amp; protein, lowering risk of disease and illness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FISH - Low in fats &amp; cholesterol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Overall healthy lifestyle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Ensuring kids are outdoors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Reduction in indoor activities, TV and Video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Ability to diagnose weather maps &amp; 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General water safety,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Rips, tides, wind, boat traffic.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Frutiger LT Std 57 Cn" panose="020B0606020204020204" pitchFamily="34" charset="0"/>
              </a:rPr>
              <a:t>Basic learn to swim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i="1" dirty="0">
              <a:latin typeface="Frutiger LT Std 57 Cn" panose="020B0606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Frutiger LT Std 57 Cn" panose="020B0606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Frutiger LT Std 57 Cn" panose="020B0606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266" y="4249908"/>
            <a:ext cx="3339695" cy="23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1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Ongoing Student Benefits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7697" y="1134090"/>
            <a:ext cx="106566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Development and understanding of fishing as a potential hobby, career and lifestyle.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Family bonding opportunities.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Appreciation of fishing's cultural significance.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Encourages positive health and exploration of the outdoors.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Greater appreciation for environmental sustainability.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Instills self-reliance and patience.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Educate next generation of “OUR FISHERY” </a:t>
            </a:r>
          </a:p>
        </p:txBody>
      </p:sp>
    </p:spTree>
    <p:extLst>
      <p:ext uri="{BB962C8B-B14F-4D97-AF65-F5344CB8AC3E}">
        <p14:creationId xmlns:p14="http://schemas.microsoft.com/office/powerpoint/2010/main" val="309507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1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utiger LT Std 57 Cn" panose="020B0606020204020204" pitchFamily="34" charset="0"/>
              </a:rPr>
              <a:t>How to facilitate the Learning?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631" y="2803358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</a:rPr>
              <a:t>AQUACULTURE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-165138" y="1125514"/>
            <a:ext cx="247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/>
              <a:t>Books</a:t>
            </a:r>
            <a:endParaRPr lang="en-US" sz="3200" i="1" dirty="0">
              <a:latin typeface="Frutiger LT Std 57 Cn" panose="020B0606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247164"/>
            <a:ext cx="45719" cy="54441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9085" y="1561144"/>
            <a:ext cx="5816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/>
              <a:t>S-TEC Training (Online)</a:t>
            </a:r>
            <a:endParaRPr lang="en-AU" sz="2000" i="1" dirty="0"/>
          </a:p>
          <a:p>
            <a:pPr marL="457200" indent="-457200">
              <a:buFontTx/>
              <a:buChar char="-"/>
            </a:pPr>
            <a:r>
              <a:rPr lang="en-AU" sz="2000" i="1" dirty="0"/>
              <a:t> </a:t>
            </a:r>
          </a:p>
          <a:p>
            <a:pPr marL="457200" indent="-457200">
              <a:buFontTx/>
              <a:buChar char="-"/>
            </a:pPr>
            <a:endParaRPr lang="en-AU" sz="2000" i="1" dirty="0"/>
          </a:p>
          <a:p>
            <a:pPr marL="457200" indent="-457200">
              <a:buFontTx/>
              <a:buChar char="-"/>
            </a:pPr>
            <a:endParaRPr lang="en-AU" sz="2000" i="1" dirty="0">
              <a:latin typeface="Frutiger LT Std 57 Cn" panose="020B0606020204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i="1" dirty="0">
              <a:latin typeface="Frutiger LT Std 57 Cn" panose="020B0606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982" y="2125889"/>
            <a:ext cx="3781425" cy="704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4359" y="2865338"/>
            <a:ext cx="342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4"/>
              </a:rPr>
              <a:t>http://na.s-tec.shimano.com/login</a:t>
            </a:r>
            <a:endParaRPr lang="en-AU" dirty="0"/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319" y="2053398"/>
            <a:ext cx="2919030" cy="2189273"/>
          </a:xfrm>
          <a:prstGeom prst="rect">
            <a:avLst/>
          </a:prstGeom>
        </p:spPr>
      </p:pic>
      <p:pic>
        <p:nvPicPr>
          <p:cNvPr id="2050" name="Picture 2" descr="Image result for kids fish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97" y="3525795"/>
            <a:ext cx="2724284" cy="22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ydney fish mark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96" y="2541368"/>
            <a:ext cx="3677670" cy="20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ishing tackle sh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96" y="4869540"/>
            <a:ext cx="3677670" cy="19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5863" y="4309313"/>
            <a:ext cx="2333821" cy="848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0645" y="5157975"/>
            <a:ext cx="158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ACTIVITY DAYS</a:t>
            </a:r>
          </a:p>
        </p:txBody>
      </p:sp>
    </p:spTree>
    <p:extLst>
      <p:ext uri="{BB962C8B-B14F-4D97-AF65-F5344CB8AC3E}">
        <p14:creationId xmlns:p14="http://schemas.microsoft.com/office/powerpoint/2010/main" val="228848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RDC Documentation" ma:contentTypeID="0x0101000FE7321ECC2828439B82F4E481DE703200295D1F77A9757246A9903C2124EC4D17" ma:contentTypeVersion="830" ma:contentTypeDescription="" ma:contentTypeScope="" ma:versionID="61c85a00909e31b5997641687186435c">
  <xsd:schema xmlns:xsd="http://www.w3.org/2001/XMLSchema" xmlns:xs="http://www.w3.org/2001/XMLSchema" xmlns:p="http://schemas.microsoft.com/office/2006/metadata/properties" xmlns:ns2="c72d4b94-e734-4a22-a7ed-1ec40cca8c20" xmlns:ns3="8786b2f4-9747-446d-b2d3-cff2c3138640" targetNamespace="http://schemas.microsoft.com/office/2006/metadata/properties" ma:root="true" ma:fieldsID="7207aa8a08d7486060ee95f1c228e4f2" ns2:_="" ns3:_="">
    <xsd:import namespace="c72d4b94-e734-4a22-a7ed-1ec40cca8c20"/>
    <xsd:import namespace="8786b2f4-9747-446d-b2d3-cff2c3138640"/>
    <xsd:element name="properties">
      <xsd:complexType>
        <xsd:sequence>
          <xsd:element name="documentManagement">
            <xsd:complexType>
              <xsd:all>
                <xsd:element ref="ns2:Action_x005f_x0020_Date" minOccurs="0"/>
                <xsd:element ref="ns2:Project_x005f_x0020_Number" minOccurs="0"/>
                <xsd:element ref="ns2:Function_x005f_x0020_Type" minOccurs="0"/>
                <xsd:element ref="ns2:Prime_x005f_x0020_Activity" minOccurs="0"/>
                <xsd:element ref="ns2:Secondary_x0020_Activity" minOccurs="0"/>
                <xsd:element ref="ns2:Document_x005f_x0020_Type" minOccurs="0"/>
                <xsd:element ref="ns2:Organisation" minOccurs="0"/>
                <xsd:element ref="ns2:Attachment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4b94-e734-4a22-a7ed-1ec40cca8c20" elementFormDefault="qualified">
    <xsd:import namespace="http://schemas.microsoft.com/office/2006/documentManagement/types"/>
    <xsd:import namespace="http://schemas.microsoft.com/office/infopath/2007/PartnerControls"/>
    <xsd:element name="Action_x005f_x0020_Date" ma:index="2" nillable="true" ma:displayName="Action Date" ma:default="[today]" ma:description="Date this document is relevant to. The Meeting Date, Year and Financial Year derive their value from this field." ma:format="DateOnly" ma:internalName="Action_x0020_Date" ma:readOnly="false">
      <xsd:simpleType>
        <xsd:restriction base="dms:DateTime"/>
      </xsd:simpleType>
    </xsd:element>
    <xsd:element name="Project_x005f_x0020_Number" ma:index="3" nillable="true" ma:displayName="Project Number" ma:description="FRDC Project Number as per OmniFish" ma:internalName="Project_x0020_Number" ma:readOnly="false">
      <xsd:simpleType>
        <xsd:restriction base="dms:Text">
          <xsd:maxLength value="13"/>
        </xsd:restriction>
      </xsd:simpleType>
    </xsd:element>
    <xsd:element name="Function_x005f_x0020_Type" ma:index="7" nillable="true" ma:displayName="Function Type" ma:description="Base classification of a document based on ANA standards of activity" ma:list="{304a00c3-826c-4bce-a619-237838aa048f}" ma:internalName="Function_x0020_Type" ma:readOnly="false" ma:showField="Title" ma:web="c72d4b94-e734-4a22-a7ed-1ec40cca8c20">
      <xsd:simpleType>
        <xsd:restriction base="dms:Lookup"/>
      </xsd:simpleType>
    </xsd:element>
    <xsd:element name="Prime_x005f_x0020_Activity" ma:index="8" nillable="true" ma:displayName="Prime Activity" ma:description="The primary activity to classify your document." ma:list="{bc312c8f-fbc6-40ea-ad76-d8f1061a6767}" ma:internalName="Prime_x0020_Activity" ma:readOnly="false" ma:showField="Title" ma:web="c72d4b94-e734-4a22-a7ed-1ec40cca8c20">
      <xsd:simpleType>
        <xsd:restriction base="dms:Lookup"/>
      </xsd:simpleType>
    </xsd:element>
    <xsd:element name="Secondary_x0020_Activity" ma:index="9" nillable="true" ma:displayName="Secondary Activity" ma:description="The secondary activity to classify or group your document." ma:list="{950f4fd8-a6e2-4559-8296-cc232ae79263}" ma:internalName="Secondary_x0020_Activity" ma:readOnly="false" ma:showField="Title" ma:web="c72d4b94-e734-4a22-a7ed-1ec40cca8c20">
      <xsd:simpleType>
        <xsd:restriction base="dms:Lookup"/>
      </xsd:simpleType>
    </xsd:element>
    <xsd:element name="Document_x005f_x0020_Type" ma:index="10" nillable="true" ma:displayName="Document Type" ma:description="Choose what best describes you document." ma:list="{dfca30c0-a63c-463c-969a-15ba6fb5dd74}" ma:internalName="Document_x0020_Type" ma:readOnly="false" ma:showField="Title" ma:web="c72d4b94-e734-4a22-a7ed-1ec40cca8c20">
      <xsd:simpleType>
        <xsd:restriction base="dms:Lookup"/>
      </xsd:simpleType>
    </xsd:element>
    <xsd:element name="Organisation" ma:index="11" nillable="true" ma:displayName="Organisation" ma:description="Organisations and Contacts List" ma:list="{67eafe91-42cd-4569-9426-3b27815d11c9}" ma:internalName="Organisation" ma:readOnly="false" ma:showField="Title" ma:web="c72d4b94-e734-4a22-a7ed-1ec40cca8c20">
      <xsd:simpleType>
        <xsd:restriction base="dms:Lookup"/>
      </xsd:simpleType>
    </xsd:element>
    <xsd:element name="Attachment" ma:index="12" nillable="true" ma:displayName="Attachment" ma:default="0" ma:internalName="Attachment" ma:readOnly="false">
      <xsd:simpleType>
        <xsd:restriction base="dms:Boolean"/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6b2f4-9747-446d-b2d3-cff2c3138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ttachment xmlns="c72d4b94-e734-4a22-a7ed-1ec40cca8c20">false</Attachment>
    <Organisation xmlns="c72d4b94-e734-4a22-a7ed-1ec40cca8c20" xsi:nil="true"/>
    <Secondary_x0020_Activity xmlns="c72d4b94-e734-4a22-a7ed-1ec40cca8c20" xsi:nil="true"/>
    <_dlc_DocId xmlns="c72d4b94-e734-4a22-a7ed-1ec40cca8c20">NEMO-2079522257-32</_dlc_DocId>
    <_dlc_DocIdUrl xmlns="c72d4b94-e734-4a22-a7ed-1ec40cca8c20">
      <Url>https://frdc1.sharepoint.com/teams/Projects2017/_layouts/15/DocIdRedir.aspx?ID=NEMO-2079522257-32</Url>
      <Description>NEMO-2079522257-32</Description>
    </_dlc_DocIdUrl>
    <Function_x005f_x0020_Type xmlns="c72d4b94-e734-4a22-a7ed-1ec40cca8c20">30</Function_x005f_x0020_Type>
    <Prime_x005f_x0020_Activity xmlns="c72d4b94-e734-4a22-a7ed-1ec40cca8c20">123</Prime_x005f_x0020_Activity>
    <_dlc_DocIdPersistId xmlns="c72d4b94-e734-4a22-a7ed-1ec40cca8c20" xsi:nil="true"/>
    <Action_x005f_x0020_Date xmlns="c72d4b94-e734-4a22-a7ed-1ec40cca8c20">2018-09-26T14:00:00+00:00</Action_x005f_x0020_Date>
    <Document_x005f_x0020_Type xmlns="c72d4b94-e734-4a22-a7ed-1ec40cca8c20">17</Document_x005f_x0020_Type>
    <Project_x005f_x0020_Number xmlns="c72d4b94-e734-4a22-a7ed-1ec40cca8c20" xsi:nil="true"/>
  </documentManagement>
</p:properties>
</file>

<file path=customXml/itemProps1.xml><?xml version="1.0" encoding="utf-8"?>
<ds:datastoreItem xmlns:ds="http://schemas.openxmlformats.org/officeDocument/2006/customXml" ds:itemID="{41D1C6E0-E744-488D-9C74-BBE1A694862C}"/>
</file>

<file path=customXml/itemProps2.xml><?xml version="1.0" encoding="utf-8"?>
<ds:datastoreItem xmlns:ds="http://schemas.openxmlformats.org/officeDocument/2006/customXml" ds:itemID="{9AAB0F73-C305-44D0-BC9C-BF155167AFEC}"/>
</file>

<file path=customXml/itemProps3.xml><?xml version="1.0" encoding="utf-8"?>
<ds:datastoreItem xmlns:ds="http://schemas.openxmlformats.org/officeDocument/2006/customXml" ds:itemID="{28C3FB91-F453-4E31-8ECE-8500DE824696}"/>
</file>

<file path=customXml/itemProps4.xml><?xml version="1.0" encoding="utf-8"?>
<ds:datastoreItem xmlns:ds="http://schemas.openxmlformats.org/officeDocument/2006/customXml" ds:itemID="{45AE44EC-AD67-4B2C-B3C2-C865EAA2F5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2984</Words>
  <Application>Microsoft Office PowerPoint</Application>
  <PresentationFormat>Widescreen</PresentationFormat>
  <Paragraphs>378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Frutiger LT Std 57 Cn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Shimano Junior Indigenous Guide Program</vt:lpstr>
      <vt:lpstr>Junior Indigenous Panel </vt:lpstr>
      <vt:lpstr>Current Operations</vt:lpstr>
      <vt:lpstr>Melville Island Lodge - Tiwi Islands</vt:lpstr>
      <vt:lpstr>Fish About Tours - Sydney Harbour</vt:lpstr>
      <vt:lpstr>Copperlode Dam - Cairns</vt:lpstr>
      <vt:lpstr>Banu Banu – East Arnhem Land</vt:lpstr>
      <vt:lpstr>The Cairns Template </vt:lpstr>
      <vt:lpstr>Sponsorship Opportunity </vt:lpstr>
      <vt:lpstr>Macquarie Bank &amp; Austral Fisheries Cairns Junior Indigenous Marine &amp; Education JIME</vt:lpstr>
      <vt:lpstr>Individual GoFundMe Tiwi, Banu, Cairns, SYD Junior Indigenous Guides or  Junior Indigenous Marine and Education</vt:lpstr>
      <vt:lpstr>Future Development </vt:lpstr>
      <vt:lpstr>Fund Management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Lewis</dc:creator>
  <cp:lastModifiedBy>Tech2</cp:lastModifiedBy>
  <cp:revision>64</cp:revision>
  <cp:lastPrinted>2018-09-27T07:03:11Z</cp:lastPrinted>
  <dcterms:created xsi:type="dcterms:W3CDTF">2017-10-06T02:17:13Z</dcterms:created>
  <dcterms:modified xsi:type="dcterms:W3CDTF">2018-09-28T02:33:50Z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40595b63-cdd8-4789-a369-5750a6c0be7f</vt:lpwstr>
  </property>
  <property fmtid="{D5CDD505-2E9C-101B-9397-08002B2CF9AE}" pid="3" name="ContentTypeId">
    <vt:lpwstr>0x0101000FE7321ECC2828439B82F4E481DE703200295D1F77A9757246A9903C2124EC4D17</vt:lpwstr>
  </property>
  <property fmtid="{D5CDD505-2E9C-101B-9397-08002B2CF9AE}" pid="4" name="_dlc_DocIdItemGuid">
    <vt:lpwstr>6a35f18d-2315-4478-956f-b952d709cf20</vt:lpwstr>
  </property>
</Properties>
</file>