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1" r:id="rId3"/>
    <p:sldId id="282" r:id="rId4"/>
    <p:sldId id="283" r:id="rId5"/>
    <p:sldId id="276" r:id="rId6"/>
    <p:sldId id="263" r:id="rId7"/>
    <p:sldId id="274" r:id="rId8"/>
    <p:sldId id="265" r:id="rId9"/>
    <p:sldId id="273" r:id="rId10"/>
    <p:sldId id="277" r:id="rId11"/>
    <p:sldId id="278" r:id="rId12"/>
    <p:sldId id="259" r:id="rId13"/>
    <p:sldId id="260" r:id="rId14"/>
    <p:sldId id="266" r:id="rId15"/>
    <p:sldId id="279" r:id="rId16"/>
    <p:sldId id="267" r:id="rId17"/>
    <p:sldId id="261" r:id="rId18"/>
    <p:sldId id="270" r:id="rId19"/>
    <p:sldId id="269" r:id="rId20"/>
    <p:sldId id="272"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036" autoAdjust="0"/>
  </p:normalViewPr>
  <p:slideViewPr>
    <p:cSldViewPr snapToGrid="0">
      <p:cViewPr varScale="1">
        <p:scale>
          <a:sx n="41" d="100"/>
          <a:sy n="41" d="100"/>
        </p:scale>
        <p:origin x="11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4AD42-A421-4581-BE8E-337A2C2B29C0}" type="datetimeFigureOut">
              <a:rPr lang="en-AU" smtClean="0"/>
              <a:t>27/09/2018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210E6-4B23-4143-9E1E-79277D4BE3E3}" type="slidenum">
              <a:rPr lang="en-AU" smtClean="0"/>
              <a:t>‹#›</a:t>
            </a:fld>
            <a:endParaRPr lang="en-AU"/>
          </a:p>
        </p:txBody>
      </p:sp>
    </p:spTree>
    <p:extLst>
      <p:ext uri="{BB962C8B-B14F-4D97-AF65-F5344CB8AC3E}">
        <p14:creationId xmlns:p14="http://schemas.microsoft.com/office/powerpoint/2010/main" val="161982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in the beginning</a:t>
            </a:r>
            <a:r>
              <a:rPr lang="en-US" baseline="0" dirty="0" smtClean="0"/>
              <a:t>  … I started with science. To tell you a little about me, as a scientist</a:t>
            </a:r>
          </a:p>
          <a:p>
            <a:r>
              <a:rPr lang="en-US" baseline="0" dirty="0" smtClean="0"/>
              <a:t>With a marine biology degree, I became more and more interested in fisheries ecology – i.e. doing science to understand what the fish need in order for a fishery to be sustainable. Things like age, growth, reproduction…</a:t>
            </a:r>
            <a:br>
              <a:rPr lang="en-US" baseline="0" dirty="0" smtClean="0"/>
            </a:br>
            <a:r>
              <a:rPr lang="en-US" baseline="0" dirty="0" smtClean="0"/>
              <a:t/>
            </a:r>
            <a:br>
              <a:rPr lang="en-US" baseline="0" dirty="0" smtClean="0"/>
            </a:br>
            <a:r>
              <a:rPr lang="en-US" baseline="0" dirty="0" smtClean="0"/>
              <a:t/>
            </a:r>
            <a:br>
              <a:rPr lang="en-US" baseline="0" dirty="0" smtClean="0"/>
            </a:b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2</a:t>
            </a:fld>
            <a:endParaRPr lang="en-AU"/>
          </a:p>
        </p:txBody>
      </p:sp>
    </p:spTree>
    <p:extLst>
      <p:ext uri="{BB962C8B-B14F-4D97-AF65-F5344CB8AC3E}">
        <p14:creationId xmlns:p14="http://schemas.microsoft.com/office/powerpoint/2010/main" val="380166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wanted to ‘humanize’ the industry…</a:t>
            </a:r>
          </a:p>
          <a:p>
            <a:r>
              <a:rPr lang="en-US" baseline="0" dirty="0" smtClean="0"/>
              <a:t>And ultimately rebuild the link between industry and community – at least in 1 small suburb!</a:t>
            </a: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11</a:t>
            </a:fld>
            <a:endParaRPr lang="en-AU"/>
          </a:p>
        </p:txBody>
      </p:sp>
    </p:spTree>
    <p:extLst>
      <p:ext uri="{BB962C8B-B14F-4D97-AF65-F5344CB8AC3E}">
        <p14:creationId xmlns:p14="http://schemas.microsoft.com/office/powerpoint/2010/main" val="326260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have we found? So far, the idea has been well received</a:t>
            </a:r>
            <a:r>
              <a:rPr lang="en-US" baseline="0" dirty="0" smtClean="0"/>
              <a:t> by customers, and we’ve grown the business substantially.</a:t>
            </a:r>
          </a:p>
          <a:p>
            <a:r>
              <a:rPr lang="en-US" baseline="0" dirty="0" smtClean="0"/>
              <a:t>While I can’t quote any stats on what proportion of our customers come to us specifically because we sell local seafood, we have a lot of positive comments on social media </a:t>
            </a:r>
            <a:r>
              <a:rPr lang="en-US" baseline="0" dirty="0" smtClean="0">
                <a:sym typeface="Wingdings" panose="05000000000000000000" pitchFamily="2" charset="2"/>
              </a:rPr>
              <a:t></a:t>
            </a: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12</a:t>
            </a:fld>
            <a:endParaRPr lang="en-AU"/>
          </a:p>
        </p:txBody>
      </p:sp>
    </p:spTree>
    <p:extLst>
      <p:ext uri="{BB962C8B-B14F-4D97-AF65-F5344CB8AC3E}">
        <p14:creationId xmlns:p14="http://schemas.microsoft.com/office/powerpoint/2010/main" val="241699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there have been some substantial challenges</a:t>
            </a:r>
          </a:p>
          <a:p>
            <a:endParaRPr lang="en-US" baseline="0" dirty="0" smtClean="0"/>
          </a:p>
          <a:p>
            <a:r>
              <a:rPr lang="en-US" baseline="0" dirty="0" smtClean="0"/>
              <a:t>First of all, it’s hard to get product of consistent quality. </a:t>
            </a:r>
          </a:p>
          <a:p>
            <a:r>
              <a:rPr lang="en-US" dirty="0" smtClean="0"/>
              <a:t>Hard to showcase local seafood when it arrives</a:t>
            </a:r>
            <a:r>
              <a:rPr lang="en-US" baseline="0" dirty="0" smtClean="0"/>
              <a:t> like this – watery, brown </a:t>
            </a:r>
            <a:r>
              <a:rPr lang="en-US" baseline="0" dirty="0" err="1" smtClean="0"/>
              <a:t>barra</a:t>
            </a:r>
            <a:r>
              <a:rPr lang="en-US" baseline="0" dirty="0" smtClean="0"/>
              <a:t> fillets that have been frozen slowly; freezer burnt mackerel from </a:t>
            </a:r>
            <a:r>
              <a:rPr lang="en-US" baseline="0" dirty="0" err="1" smtClean="0"/>
              <a:t>overpacked</a:t>
            </a:r>
            <a:r>
              <a:rPr lang="en-US" baseline="0" dirty="0" smtClean="0"/>
              <a:t> boxes with not enough plastic; Shattered fillets; Poorly </a:t>
            </a:r>
            <a:r>
              <a:rPr lang="en-US" baseline="0" dirty="0" smtClean="0"/>
              <a:t>handled </a:t>
            </a:r>
            <a:r>
              <a:rPr lang="en-US" baseline="0" dirty="0" smtClean="0"/>
              <a:t>fish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a:t>
            </a:r>
            <a:r>
              <a:rPr lang="en-US" baseline="0" dirty="0" smtClean="0"/>
              <a:t>a delivery guy joked with us that fishers tend to take a perfectly good square box and turn it into a football!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Fishers tend to have little knowledge of what happens to the fish ‘beyond the box’</a:t>
            </a:r>
          </a:p>
          <a:p>
            <a:endParaRPr lang="en-US" baseline="0" dirty="0" smtClean="0"/>
          </a:p>
          <a:p>
            <a:r>
              <a:rPr lang="en-US" baseline="0" dirty="0" smtClean="0"/>
              <a:t>Importantly, when I buy from our local wholesaler, I never know what I’m going to get. We pay the same price for well handled product as we do for poorly handled product – there is no direct benefit to these fishers to taking care with the product, and there is option for me to choose product based on quality</a:t>
            </a:r>
            <a:r>
              <a:rPr lang="en-US" baseline="0" dirty="0" smtClean="0"/>
              <a:t>.</a:t>
            </a:r>
            <a:br>
              <a:rPr lang="en-US" baseline="0" dirty="0" smtClean="0"/>
            </a:br>
            <a:r>
              <a:rPr lang="en-US" baseline="0" dirty="0" smtClean="0"/>
              <a:t>And there is no feedback loop or pathway for communication from me a an end-user, to the fisher</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E3210E6-4B23-4143-9E1E-79277D4BE3E3}" type="slidenum">
              <a:rPr lang="en-AU" smtClean="0"/>
              <a:t>13</a:t>
            </a:fld>
            <a:endParaRPr lang="en-AU"/>
          </a:p>
        </p:txBody>
      </p:sp>
    </p:spTree>
    <p:extLst>
      <p:ext uri="{BB962C8B-B14F-4D97-AF65-F5344CB8AC3E}">
        <p14:creationId xmlns:p14="http://schemas.microsoft.com/office/powerpoint/2010/main" val="74371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we catch our own, or buy a lot directly from fishers </a:t>
            </a:r>
            <a:r>
              <a:rPr lang="en-US" baseline="0" dirty="0" smtClean="0"/>
              <a:t>that we have a relationship with</a:t>
            </a:r>
            <a:endParaRPr lang="en-US" baseline="0" dirty="0" smtClean="0"/>
          </a:p>
          <a:p>
            <a:r>
              <a:rPr lang="en-US" baseline="0" dirty="0" smtClean="0"/>
              <a:t>This controls quality, and we choose to pay more for this …</a:t>
            </a:r>
          </a:p>
          <a:p>
            <a:endParaRPr lang="en-US" baseline="0" dirty="0" smtClean="0"/>
          </a:p>
        </p:txBody>
      </p:sp>
      <p:sp>
        <p:nvSpPr>
          <p:cNvPr id="4" name="Slide Number Placeholder 3"/>
          <p:cNvSpPr>
            <a:spLocks noGrp="1"/>
          </p:cNvSpPr>
          <p:nvPr>
            <p:ph type="sldNum" sz="quarter" idx="10"/>
          </p:nvPr>
        </p:nvSpPr>
        <p:spPr/>
        <p:txBody>
          <a:bodyPr/>
          <a:lstStyle/>
          <a:p>
            <a:fld id="{CE3210E6-4B23-4143-9E1E-79277D4BE3E3}" type="slidenum">
              <a:rPr lang="en-AU" smtClean="0"/>
              <a:t>14</a:t>
            </a:fld>
            <a:endParaRPr lang="en-AU"/>
          </a:p>
        </p:txBody>
      </p:sp>
    </p:spTree>
    <p:extLst>
      <p:ext uri="{BB962C8B-B14F-4D97-AF65-F5344CB8AC3E}">
        <p14:creationId xmlns:p14="http://schemas.microsoft.com/office/powerpoint/2010/main" val="428735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 most of the processing ourselves </a:t>
            </a:r>
            <a:r>
              <a:rPr lang="en-US" baseline="0" dirty="0" smtClean="0"/>
              <a:t>but because it comes in primarily as whole fish – this costs us a lot in terms of processing time. </a:t>
            </a:r>
          </a:p>
          <a:p>
            <a:r>
              <a:rPr lang="en-US" baseline="0" dirty="0" smtClean="0"/>
              <a:t>As a small fish and chip shop with 2 people – Andy and myself – who can cut fish, this doesn’t make good business sense</a:t>
            </a:r>
          </a:p>
          <a:p>
            <a:r>
              <a:rPr lang="en-US" baseline="0" dirty="0" smtClean="0"/>
              <a:t>Understandable why this is not common practice for fish and chip shops.</a:t>
            </a:r>
          </a:p>
          <a:p>
            <a:endParaRPr lang="en-US" baseline="0" dirty="0" smtClean="0"/>
          </a:p>
          <a:p>
            <a:r>
              <a:rPr lang="en-US" baseline="0" dirty="0" smtClean="0"/>
              <a:t>The industry, and us, are competing with imported or farmed product, which is supplied by the carton in ready cut portions. You can be assured it comes in the same form every time.</a:t>
            </a:r>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15</a:t>
            </a:fld>
            <a:endParaRPr lang="en-AU"/>
          </a:p>
        </p:txBody>
      </p:sp>
    </p:spTree>
    <p:extLst>
      <p:ext uri="{BB962C8B-B14F-4D97-AF65-F5344CB8AC3E}">
        <p14:creationId xmlns:p14="http://schemas.microsoft.com/office/powerpoint/2010/main" val="379587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then also brings us </a:t>
            </a:r>
            <a:r>
              <a:rPr lang="en-US" dirty="0" smtClean="0"/>
              <a:t>to the current challenge</a:t>
            </a:r>
            <a:r>
              <a:rPr lang="en-US" baseline="0" dirty="0" smtClean="0"/>
              <a:t> surrounding the</a:t>
            </a:r>
            <a:r>
              <a:rPr lang="en-US" dirty="0" smtClean="0"/>
              <a:t> </a:t>
            </a:r>
            <a:r>
              <a:rPr lang="en-US" dirty="0" smtClean="0"/>
              <a:t>labelling of cooked seafood.</a:t>
            </a:r>
            <a:r>
              <a:rPr lang="en-US" baseline="0" dirty="0" smtClean="0"/>
              <a:t> A hot topic</a:t>
            </a:r>
          </a:p>
          <a:p>
            <a:r>
              <a:rPr lang="en-US" baseline="0" dirty="0" smtClean="0"/>
              <a:t>The price we can charge is relatively limited by our nearby competitors. </a:t>
            </a:r>
            <a:br>
              <a:rPr lang="en-US" baseline="0" dirty="0" smtClean="0"/>
            </a:br>
            <a:r>
              <a:rPr lang="en-US" baseline="0" dirty="0" smtClean="0"/>
              <a:t>Our nearest competitor is </a:t>
            </a:r>
            <a:r>
              <a:rPr lang="en-US" baseline="0" dirty="0" smtClean="0"/>
              <a:t>selling ‘mackerel’ – which could be any mackerel – or ‘</a:t>
            </a:r>
            <a:r>
              <a:rPr lang="en-US" baseline="0" dirty="0" err="1" smtClean="0"/>
              <a:t>barra</a:t>
            </a:r>
            <a:r>
              <a:rPr lang="en-US" baseline="0" dirty="0" smtClean="0"/>
              <a:t>’. </a:t>
            </a:r>
            <a:r>
              <a:rPr lang="en-US" baseline="0" dirty="0" smtClean="0"/>
              <a:t>We know these are not the same as what we are selling. But the consumer does not. Some </a:t>
            </a:r>
            <a:r>
              <a:rPr lang="en-US" baseline="0" dirty="0" smtClean="0"/>
              <a:t>shops even just sell ‘fish’!</a:t>
            </a:r>
          </a:p>
          <a:p>
            <a:r>
              <a:rPr lang="en-US" baseline="0" dirty="0" smtClean="0"/>
              <a:t>From who knows </a:t>
            </a:r>
            <a:r>
              <a:rPr lang="en-US" baseline="0" dirty="0" smtClean="0"/>
              <a:t>where </a:t>
            </a:r>
            <a:r>
              <a:rPr lang="en-US" baseline="0" dirty="0" smtClean="0"/>
              <a:t>…. </a:t>
            </a:r>
          </a:p>
          <a:p>
            <a:r>
              <a:rPr lang="en-US" baseline="0" dirty="0" smtClean="0"/>
              <a:t>And why not? They have fish </a:t>
            </a:r>
            <a:r>
              <a:rPr lang="en-US" baseline="0" dirty="0" smtClean="0"/>
              <a:t>cut to portion size. All they have to do is thaw </a:t>
            </a:r>
            <a:r>
              <a:rPr lang="en-US" baseline="0" dirty="0" smtClean="0"/>
              <a:t>it. They </a:t>
            </a:r>
            <a:r>
              <a:rPr lang="en-US" baseline="0" dirty="0" smtClean="0"/>
              <a:t>have a time </a:t>
            </a:r>
            <a:r>
              <a:rPr lang="en-US" baseline="0" dirty="0" smtClean="0"/>
              <a:t>advantage, and they can put a decent mark-up on it.</a:t>
            </a:r>
            <a:endParaRPr lang="en-US" baseline="0" dirty="0" smtClean="0"/>
          </a:p>
          <a:p>
            <a:r>
              <a:rPr lang="en-US" baseline="0" dirty="0" smtClean="0"/>
              <a:t>And the customers are generally none the wiser. </a:t>
            </a:r>
            <a:r>
              <a:rPr lang="en-US" baseline="0" dirty="0" smtClean="0"/>
              <a:t/>
            </a:r>
            <a:br>
              <a:rPr lang="en-US" baseline="0" dirty="0" smtClean="0"/>
            </a:br>
            <a:r>
              <a:rPr lang="en-US" baseline="0" dirty="0" smtClean="0"/>
              <a:t>For us, we can’t compete on price – our mark up is not enough to make it worth the time and effort for most shops</a:t>
            </a:r>
            <a:r>
              <a:rPr lang="en-US" baseline="0" dirty="0" smtClean="0"/>
              <a:t/>
            </a:r>
            <a:br>
              <a:rPr lang="en-US" baseline="0" dirty="0" smtClean="0"/>
            </a:br>
            <a:r>
              <a:rPr lang="en-US" baseline="0" dirty="0" smtClean="0"/>
              <a:t>We </a:t>
            </a:r>
            <a:r>
              <a:rPr lang="en-US" baseline="0" dirty="0" smtClean="0"/>
              <a:t>personally buy with emotion. We have been involved with the </a:t>
            </a:r>
            <a:r>
              <a:rPr lang="en-US" baseline="0" dirty="0" err="1" smtClean="0"/>
              <a:t>Qld</a:t>
            </a:r>
            <a:r>
              <a:rPr lang="en-US" baseline="0" dirty="0" smtClean="0"/>
              <a:t> commercial fishing industry for a very long time, </a:t>
            </a:r>
            <a:r>
              <a:rPr lang="en-US" baseline="0" dirty="0" smtClean="0"/>
              <a:t>in </a:t>
            </a:r>
            <a:r>
              <a:rPr lang="en-US" baseline="0" dirty="0" smtClean="0"/>
              <a:t>various capacities, and care a lot about the industry. We want to showcase their product. But if we bought with more business sense, perhaps we wouldn’t … it’s not easy.</a:t>
            </a: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16</a:t>
            </a:fld>
            <a:endParaRPr lang="en-AU"/>
          </a:p>
        </p:txBody>
      </p:sp>
    </p:spTree>
    <p:extLst>
      <p:ext uri="{BB962C8B-B14F-4D97-AF65-F5344CB8AC3E}">
        <p14:creationId xmlns:p14="http://schemas.microsoft.com/office/powerpoint/2010/main" val="54587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a:t>
            </a:r>
            <a:r>
              <a:rPr lang="en-US" dirty="0" smtClean="0"/>
              <a:t>what about industry-wide </a:t>
            </a:r>
            <a:r>
              <a:rPr lang="en-US" baseline="0" dirty="0" smtClean="0"/>
              <a:t>solutions?</a:t>
            </a:r>
            <a:r>
              <a:rPr lang="en-US" baseline="0" dirty="0" smtClean="0"/>
              <a:t/>
            </a:r>
            <a:br>
              <a:rPr lang="en-US" baseline="0" dirty="0" smtClean="0"/>
            </a:br>
            <a:r>
              <a:rPr lang="en-US" baseline="0" dirty="0" smtClean="0"/>
              <a:t>Andy and I have talked a lot about the potential for industry training. </a:t>
            </a:r>
          </a:p>
          <a:p>
            <a:r>
              <a:rPr lang="en-US" baseline="0" dirty="0" smtClean="0"/>
              <a:t>For those fishers that are interested in learning about what happens ‘beyond the box’.</a:t>
            </a:r>
          </a:p>
          <a:p>
            <a:r>
              <a:rPr lang="en-US" baseline="0" dirty="0" smtClean="0"/>
              <a:t>You could walk fishers through the whole process, from capture to cook, to clearly show the needs of the end user</a:t>
            </a:r>
            <a:r>
              <a:rPr lang="en-US" baseline="0" dirty="0" smtClean="0"/>
              <a:t>.</a:t>
            </a:r>
          </a:p>
          <a:p>
            <a:r>
              <a:rPr lang="en-US" baseline="0" dirty="0" smtClean="0"/>
              <a:t>Sort </a:t>
            </a:r>
            <a:r>
              <a:rPr lang="en-US" baseline="0" dirty="0" smtClean="0"/>
              <a:t>of like the FRDC leadership program, but more directly linked between the fisher and their end user</a:t>
            </a:r>
            <a:r>
              <a:rPr lang="en-US" baseline="0" dirty="0" smtClean="0"/>
              <a:t>.</a:t>
            </a:r>
            <a:br>
              <a:rPr lang="en-US" baseline="0" dirty="0" smtClean="0"/>
            </a:br>
            <a:r>
              <a:rPr lang="en-US" baseline="0" dirty="0" smtClean="0"/>
              <a:t>How many wild catch fishers ask their buyers for feedback on their product?? </a:t>
            </a:r>
            <a:br>
              <a:rPr lang="en-US" baseline="0" dirty="0" smtClean="0"/>
            </a:br>
            <a:r>
              <a:rPr lang="en-US" baseline="0" dirty="0" smtClean="0"/>
              <a:t>There is no feedback loop, or pathway for communication between fisher and end user / consumer</a:t>
            </a:r>
            <a:br>
              <a:rPr lang="en-US" baseline="0" dirty="0" smtClean="0"/>
            </a:br>
            <a:r>
              <a:rPr lang="en-US" baseline="0" dirty="0" smtClean="0"/>
              <a:t>That’s why wholesale chain is fraught with danger – no feedback to fishers with poor product.</a:t>
            </a:r>
            <a:endParaRPr lang="en-US" baseline="0"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17</a:t>
            </a:fld>
            <a:endParaRPr lang="en-AU"/>
          </a:p>
        </p:txBody>
      </p:sp>
    </p:spTree>
    <p:extLst>
      <p:ext uri="{BB962C8B-B14F-4D97-AF65-F5344CB8AC3E}">
        <p14:creationId xmlns:p14="http://schemas.microsoft.com/office/powerpoint/2010/main" val="3820427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also had</a:t>
            </a:r>
            <a:r>
              <a:rPr lang="en-US" baseline="0" dirty="0" smtClean="0"/>
              <a:t> some discussion surrounding use of logos.</a:t>
            </a:r>
            <a:br>
              <a:rPr lang="en-US" baseline="0" dirty="0" smtClean="0"/>
            </a:br>
            <a:r>
              <a:rPr lang="en-US" baseline="0" dirty="0" smtClean="0"/>
              <a:t>E.g. there could be some </a:t>
            </a:r>
            <a:r>
              <a:rPr lang="en-US" baseline="0" dirty="0" smtClean="0"/>
              <a:t>sort of ‘stamp of approval’ or logo, to recognize high quality product, and therefore reward fishers for their </a:t>
            </a:r>
            <a:r>
              <a:rPr lang="en-US" baseline="0" dirty="0" smtClean="0"/>
              <a:t>efforts. If other fishers see there are rewards for good handling of product, more might follow suit.</a:t>
            </a:r>
            <a:endParaRPr lang="en-US" baseline="0" dirty="0" smtClean="0"/>
          </a:p>
          <a:p>
            <a:r>
              <a:rPr lang="en-US" baseline="0" dirty="0" smtClean="0"/>
              <a:t>We have adopted </a:t>
            </a:r>
            <a:r>
              <a:rPr lang="en-US" baseline="0" dirty="0" err="1" smtClean="0"/>
              <a:t>Qld</a:t>
            </a:r>
            <a:r>
              <a:rPr lang="en-US" baseline="0" dirty="0" smtClean="0"/>
              <a:t> catch and we present it proudly in our store. Because it’s clear that our seafood is from </a:t>
            </a:r>
            <a:r>
              <a:rPr lang="en-US" baseline="0" dirty="0" err="1" smtClean="0"/>
              <a:t>Qld</a:t>
            </a:r>
            <a:r>
              <a:rPr lang="en-US" baseline="0" dirty="0" smtClean="0"/>
              <a:t>, and wild caught.  Thought it would be a way to unite fishers and showcase </a:t>
            </a:r>
            <a:r>
              <a:rPr lang="en-US" baseline="0" dirty="0" err="1" smtClean="0"/>
              <a:t>Qld</a:t>
            </a:r>
            <a:r>
              <a:rPr lang="en-US" baseline="0" dirty="0" smtClean="0"/>
              <a:t> seafood, but if you go to Instagram and type in #</a:t>
            </a:r>
            <a:r>
              <a:rPr lang="en-US" baseline="0" dirty="0" err="1" smtClean="0"/>
              <a:t>Queenslandcatch</a:t>
            </a:r>
            <a:r>
              <a:rPr lang="en-US" baseline="0" dirty="0" smtClean="0"/>
              <a:t>, you’ll find over half of the posts are ours! </a:t>
            </a:r>
          </a:p>
          <a:p>
            <a:r>
              <a:rPr lang="en-US" baseline="0" dirty="0" smtClean="0"/>
              <a:t>Fishers </a:t>
            </a:r>
            <a:r>
              <a:rPr lang="en-US" baseline="0" dirty="0" smtClean="0"/>
              <a:t>can display these logos if they pay a fee, but there is no criteria they have to meet, apart from fishing in </a:t>
            </a:r>
            <a:r>
              <a:rPr lang="en-US" baseline="0" dirty="0" err="1" smtClean="0"/>
              <a:t>Qld</a:t>
            </a:r>
            <a:r>
              <a:rPr lang="en-US" baseline="0" dirty="0" smtClean="0"/>
              <a:t>. </a:t>
            </a:r>
            <a:r>
              <a:rPr lang="en-US" baseline="0" dirty="0" smtClean="0"/>
              <a:t>So the true benefit of the logo is lost.</a:t>
            </a:r>
            <a:br>
              <a:rPr lang="en-US" baseline="0" dirty="0" smtClean="0"/>
            </a:br>
            <a:r>
              <a:rPr lang="en-US" baseline="0" dirty="0" smtClean="0"/>
              <a:t>We also have found that customers don’t ask about the logo. They talk to us, and trust us as their seafood provider. </a:t>
            </a:r>
            <a:br>
              <a:rPr lang="en-US" baseline="0" dirty="0" smtClean="0"/>
            </a:br>
            <a:r>
              <a:rPr lang="en-US" baseline="0" dirty="0" smtClean="0"/>
              <a:t>They ask about the fishers. They have started to attach the seafood they buy with an individual. “Has Sienna been fishing?”. “Have you got Billy’s prawns?”</a:t>
            </a:r>
            <a:br>
              <a:rPr lang="en-US" baseline="0" dirty="0" smtClean="0"/>
            </a:br>
            <a:r>
              <a:rPr lang="en-US" baseline="0" dirty="0" smtClean="0"/>
              <a:t>So perhaps the logo could be useful at the business level – to help recognize and reward quality product. Make it easier for shops to be confident in the product they’re buying.</a:t>
            </a:r>
          </a:p>
          <a:p>
            <a:r>
              <a:rPr lang="en-US" baseline="0" dirty="0" smtClean="0"/>
              <a:t>But at the consumer level, what is needed is trust and relationships.</a:t>
            </a:r>
          </a:p>
          <a:p>
            <a:r>
              <a:rPr lang="en-US" baseline="0" dirty="0" smtClean="0"/>
              <a:t>Maybe shops should ‘adopt a fisher’ and hero them as individuals?</a:t>
            </a: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18</a:t>
            </a:fld>
            <a:endParaRPr lang="en-AU"/>
          </a:p>
        </p:txBody>
      </p:sp>
    </p:spTree>
    <p:extLst>
      <p:ext uri="{BB962C8B-B14F-4D97-AF65-F5344CB8AC3E}">
        <p14:creationId xmlns:p14="http://schemas.microsoft.com/office/powerpoint/2010/main" val="277910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all leads on to better labelling</a:t>
            </a:r>
            <a:r>
              <a:rPr lang="en-US" baseline="0" dirty="0" smtClean="0"/>
              <a:t> of all seafood, including cooked seafood.</a:t>
            </a:r>
          </a:p>
          <a:p>
            <a:r>
              <a:rPr lang="en-US" baseline="0" dirty="0" smtClean="0"/>
              <a:t>If all stores are required to label their seafood correctly, and state whether their products are farmed or </a:t>
            </a:r>
            <a:r>
              <a:rPr lang="en-US" baseline="0" dirty="0" err="1" smtClean="0"/>
              <a:t>wildcaught</a:t>
            </a:r>
            <a:r>
              <a:rPr lang="en-US" baseline="0" dirty="0" smtClean="0"/>
              <a:t>, local or imported, </a:t>
            </a:r>
          </a:p>
          <a:p>
            <a:r>
              <a:rPr lang="en-US" baseline="0" dirty="0" smtClean="0"/>
              <a:t>Then customers can make an informed choice about what they would like to spend their $ on. </a:t>
            </a:r>
          </a:p>
          <a:p>
            <a:r>
              <a:rPr lang="en-US" baseline="0" dirty="0" smtClean="0"/>
              <a:t>And perhaps highlight and recognize the value of local seafood to the community</a:t>
            </a:r>
          </a:p>
        </p:txBody>
      </p:sp>
      <p:sp>
        <p:nvSpPr>
          <p:cNvPr id="4" name="Slide Number Placeholder 3"/>
          <p:cNvSpPr>
            <a:spLocks noGrp="1"/>
          </p:cNvSpPr>
          <p:nvPr>
            <p:ph type="sldNum" sz="quarter" idx="10"/>
          </p:nvPr>
        </p:nvSpPr>
        <p:spPr/>
        <p:txBody>
          <a:bodyPr/>
          <a:lstStyle/>
          <a:p>
            <a:fld id="{CE3210E6-4B23-4143-9E1E-79277D4BE3E3}" type="slidenum">
              <a:rPr lang="en-AU" smtClean="0"/>
              <a:t>19</a:t>
            </a:fld>
            <a:endParaRPr lang="en-AU"/>
          </a:p>
        </p:txBody>
      </p:sp>
    </p:spTree>
    <p:extLst>
      <p:ext uri="{BB962C8B-B14F-4D97-AF65-F5344CB8AC3E}">
        <p14:creationId xmlns:p14="http://schemas.microsoft.com/office/powerpoint/2010/main" val="336344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rebuilding</a:t>
            </a:r>
            <a:r>
              <a:rPr lang="en-US" baseline="0" dirty="0" smtClean="0"/>
              <a:t> the connection between industry and community can’t be left to the fishers and the retailers alone.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Fishery managers, are you proud of the work you are doing to manage your fisheries</a:t>
            </a:r>
            <a:r>
              <a:rPr lang="en-US" baseline="0" dirty="0" smtClean="0"/>
              <a:t>?</a:t>
            </a:r>
            <a:br>
              <a:rPr lang="en-US" baseline="0" dirty="0" smtClean="0"/>
            </a:br>
            <a:r>
              <a:rPr lang="en-US" baseline="0" dirty="0" smtClean="0"/>
              <a:t>Stand </a:t>
            </a:r>
            <a:r>
              <a:rPr lang="en-US" baseline="0" dirty="0" smtClean="0"/>
              <a:t>up and say so</a:t>
            </a:r>
            <a:r>
              <a:rPr lang="en-US" baseline="0" dirty="0" smtClean="0"/>
              <a:t>!</a:t>
            </a:r>
            <a:br>
              <a:rPr lang="en-US" baseline="0" dirty="0" smtClean="0"/>
            </a:br>
            <a:r>
              <a:rPr lang="en-US" baseline="0" dirty="0" smtClean="0"/>
              <a:t>Scientists, are you confident in your findings?</a:t>
            </a:r>
            <a:br>
              <a:rPr lang="en-US" baseline="0" dirty="0" smtClean="0"/>
            </a:br>
            <a:r>
              <a:rPr lang="en-US" baseline="0" dirty="0" smtClean="0"/>
              <a:t>Find a way to communicate it!</a:t>
            </a:r>
            <a:br>
              <a:rPr lang="en-US" baseline="0" dirty="0" smtClean="0"/>
            </a:br>
            <a:r>
              <a:rPr lang="en-US" baseline="0" dirty="0" smtClean="0"/>
              <a:t>Even I, as a scientist, was unsure what I was ‘allowed’ to say </a:t>
            </a:r>
            <a:r>
              <a:rPr lang="en-US" baseline="0" dirty="0" err="1" smtClean="0"/>
              <a:t>outloud</a:t>
            </a:r>
            <a:r>
              <a:rPr lang="en-US" baseline="0" dirty="0" smtClean="0"/>
              <a:t> in the political climate that is fisheries management.</a:t>
            </a:r>
            <a:br>
              <a:rPr lang="en-US" baseline="0" dirty="0" smtClean="0"/>
            </a:br>
            <a:r>
              <a:rPr lang="en-US" b="1" baseline="0" dirty="0" smtClean="0">
                <a:solidFill>
                  <a:srgbClr val="FF0000"/>
                </a:solidFill>
              </a:rPr>
              <a:t>even as a scientist with the knowledge I have, I often felt I has to whisper “I support the commercial fishing industry”. </a:t>
            </a:r>
          </a:p>
          <a:p>
            <a:r>
              <a:rPr lang="en-US" baseline="0" dirty="0" smtClean="0"/>
              <a:t>There </a:t>
            </a:r>
            <a:r>
              <a:rPr lang="en-US" baseline="0" dirty="0" smtClean="0"/>
              <a:t>is so much negative media that goes unchecked, with no response from those who are in charge </a:t>
            </a:r>
            <a:r>
              <a:rPr lang="en-US" baseline="0" dirty="0" smtClean="0"/>
              <a:t>or have knowledge of </a:t>
            </a:r>
            <a:r>
              <a:rPr lang="en-US" baseline="0" dirty="0" smtClean="0"/>
              <a:t>these fisheries</a:t>
            </a:r>
          </a:p>
          <a:p>
            <a:r>
              <a:rPr lang="en-US" baseline="0" dirty="0" smtClean="0"/>
              <a:t>I understand constraints of ‘approved’ statements – perhaps get some ‘ready-to-go’, pre-approved statements up your sleeve. </a:t>
            </a:r>
          </a:p>
          <a:p>
            <a:r>
              <a:rPr lang="en-US" baseline="0" dirty="0" smtClean="0"/>
              <a:t>Managers could also use point-of-sale businesses as information or communication hubs. </a:t>
            </a:r>
          </a:p>
          <a:p>
            <a:r>
              <a:rPr lang="en-US" baseline="0" dirty="0" smtClean="0"/>
              <a:t>Not every fish and chip shop has owners with fisheries PhDs! Help them find the information they can share with their customers, and make a difference in more than just 1 small suburb…</a:t>
            </a: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20</a:t>
            </a:fld>
            <a:endParaRPr lang="en-AU"/>
          </a:p>
        </p:txBody>
      </p:sp>
    </p:spTree>
    <p:extLst>
      <p:ext uri="{BB962C8B-B14F-4D97-AF65-F5344CB8AC3E}">
        <p14:creationId xmlns:p14="http://schemas.microsoft.com/office/powerpoint/2010/main" val="387479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Then, during my PhD, I started to switch to fisheries social science. </a:t>
            </a:r>
          </a:p>
          <a:p>
            <a:r>
              <a:rPr lang="en-US" baseline="0" dirty="0" smtClean="0"/>
              <a:t>When I </a:t>
            </a:r>
            <a:r>
              <a:rPr lang="en-US" baseline="0" dirty="0" err="1" smtClean="0"/>
              <a:t>realised</a:t>
            </a:r>
            <a:r>
              <a:rPr lang="en-US" baseline="0" dirty="0" smtClean="0"/>
              <a:t> the fish would be fine if we weren’t here – it was the people that needed to be ‘managed’</a:t>
            </a:r>
          </a:p>
          <a:p>
            <a:r>
              <a:rPr lang="en-US" baseline="0" dirty="0" smtClean="0"/>
              <a:t>My understanding of fisheries from a social perspective continued to grow, and I </a:t>
            </a:r>
            <a:r>
              <a:rPr lang="en-US" baseline="0" dirty="0" err="1" smtClean="0"/>
              <a:t>realised</a:t>
            </a:r>
            <a:r>
              <a:rPr lang="en-US" baseline="0" dirty="0" smtClean="0"/>
              <a:t> we really needed to understand the people – what drives them. What do they need to ensure a sustainable fishery, both ecologically and socially</a:t>
            </a:r>
          </a:p>
          <a:p>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3</a:t>
            </a:fld>
            <a:endParaRPr lang="en-AU"/>
          </a:p>
        </p:txBody>
      </p:sp>
    </p:spTree>
    <p:extLst>
      <p:ext uri="{BB962C8B-B14F-4D97-AF65-F5344CB8AC3E}">
        <p14:creationId xmlns:p14="http://schemas.microsoft.com/office/powerpoint/2010/main" val="314848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also started to understand the connections (positive or negative, or lack of) between diff groups of people that were accessing fisheries in different ways.</a:t>
            </a:r>
          </a:p>
          <a:p>
            <a:r>
              <a:rPr lang="en-US" dirty="0" smtClean="0"/>
              <a:t>When I explored</a:t>
            </a:r>
            <a:r>
              <a:rPr lang="en-US" baseline="0" dirty="0" smtClean="0"/>
              <a:t> perceptions of different sectors, I found </a:t>
            </a:r>
            <a:r>
              <a:rPr lang="en-US" baseline="0" dirty="0" smtClean="0"/>
              <a:t>a very negative perception of commercial fishing held by recreational fishers in particular, but also the general </a:t>
            </a:r>
            <a:r>
              <a:rPr lang="en-US" baseline="0" dirty="0" smtClean="0"/>
              <a:t>community</a:t>
            </a:r>
          </a:p>
          <a:p>
            <a:r>
              <a:rPr lang="en-US" baseline="0" dirty="0" smtClean="0"/>
              <a:t>Where there may have previously been a connection between commercial fishing and community, this was certainly lost</a:t>
            </a:r>
            <a:endParaRPr lang="en-US" baseline="0" dirty="0" smtClean="0"/>
          </a:p>
        </p:txBody>
      </p:sp>
      <p:sp>
        <p:nvSpPr>
          <p:cNvPr id="4" name="Slide Number Placeholder 3"/>
          <p:cNvSpPr>
            <a:spLocks noGrp="1"/>
          </p:cNvSpPr>
          <p:nvPr>
            <p:ph type="sldNum" sz="quarter" idx="10"/>
          </p:nvPr>
        </p:nvSpPr>
        <p:spPr/>
        <p:txBody>
          <a:bodyPr/>
          <a:lstStyle/>
          <a:p>
            <a:fld id="{CE3210E6-4B23-4143-9E1E-79277D4BE3E3}" type="slidenum">
              <a:rPr lang="en-AU" smtClean="0"/>
              <a:t>4</a:t>
            </a:fld>
            <a:endParaRPr lang="en-AU"/>
          </a:p>
        </p:txBody>
      </p:sp>
    </p:spTree>
    <p:extLst>
      <p:ext uri="{BB962C8B-B14F-4D97-AF65-F5344CB8AC3E}">
        <p14:creationId xmlns:p14="http://schemas.microsoft.com/office/powerpoint/2010/main" val="233352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a:t>
            </a:r>
            <a:r>
              <a:rPr lang="en-US" baseline="0" dirty="0" smtClean="0"/>
              <a:t>lot of these negative </a:t>
            </a:r>
            <a:r>
              <a:rPr lang="en-US" baseline="0" dirty="0" smtClean="0"/>
              <a:t>perceptions and lack of connection, </a:t>
            </a:r>
            <a:r>
              <a:rPr lang="en-US" baseline="0" dirty="0" smtClean="0"/>
              <a:t>however, were based on </a:t>
            </a:r>
            <a:endParaRPr lang="en-US" baseline="0" dirty="0" smtClean="0"/>
          </a:p>
          <a:p>
            <a:r>
              <a:rPr lang="en-US" baseline="0" dirty="0" smtClean="0"/>
              <a:t>a </a:t>
            </a:r>
            <a:r>
              <a:rPr lang="en-US" baseline="0" dirty="0" smtClean="0"/>
              <a:t>lack of information about fisheries – information they had was out of date, or inaccurate – many pictured industrial fishing, or even trawling for barramundi in estuaries. </a:t>
            </a:r>
            <a:endParaRPr lang="en-US" baseline="0" dirty="0" smtClean="0"/>
          </a:p>
          <a:p>
            <a:r>
              <a:rPr lang="en-US" baseline="0" dirty="0" smtClean="0"/>
              <a:t>This </a:t>
            </a:r>
            <a:r>
              <a:rPr lang="en-US" baseline="0" dirty="0" smtClean="0"/>
              <a:t>lack of understanding drove their perceptions of the industry</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E3210E6-4B23-4143-9E1E-79277D4BE3E3}" type="slidenum">
              <a:rPr lang="en-AU" smtClean="0"/>
              <a:t>5</a:t>
            </a:fld>
            <a:endParaRPr lang="en-AU"/>
          </a:p>
        </p:txBody>
      </p:sp>
    </p:spTree>
    <p:extLst>
      <p:ext uri="{BB962C8B-B14F-4D97-AF65-F5344CB8AC3E}">
        <p14:creationId xmlns:p14="http://schemas.microsoft.com/office/powerpoint/2010/main" val="55596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disconnect between commercial fisheries and the community is really important.</a:t>
            </a:r>
          </a:p>
          <a:p>
            <a:r>
              <a:rPr lang="en-US" baseline="0" dirty="0" smtClean="0"/>
              <a:t>This is well known – I am talking to the converted here …</a:t>
            </a:r>
          </a:p>
          <a:p>
            <a:endParaRPr lang="en-US" baseline="0" dirty="0" smtClean="0"/>
          </a:p>
          <a:p>
            <a:r>
              <a:rPr lang="en-US" baseline="0" dirty="0" smtClean="0"/>
              <a:t>It affects the recognized ‘value’ of the industry to community. </a:t>
            </a:r>
          </a:p>
          <a:p>
            <a:r>
              <a:rPr lang="en-US" baseline="0" dirty="0" smtClean="0"/>
              <a:t>Without a substantial value, commercial fisheries continue to lose ground to vocal lobby groups as </a:t>
            </a:r>
            <a:endParaRPr lang="en-US" baseline="0" dirty="0" smtClean="0"/>
          </a:p>
          <a:p>
            <a:r>
              <a:rPr lang="en-US" baseline="0" dirty="0" smtClean="0"/>
              <a:t>Politicians </a:t>
            </a:r>
            <a:r>
              <a:rPr lang="en-US" baseline="0" dirty="0" smtClean="0"/>
              <a:t>continue to make decisions on what they think the community needs. </a:t>
            </a:r>
            <a:endParaRPr lang="en-US" baseline="0" dirty="0" smtClean="0"/>
          </a:p>
          <a:p>
            <a:r>
              <a:rPr lang="en-US" b="0" baseline="0" dirty="0" smtClean="0">
                <a:solidFill>
                  <a:srgbClr val="FF0000"/>
                </a:solidFill>
              </a:rPr>
              <a:t>How do we get the correct information heard, and trusted?</a:t>
            </a:r>
            <a:br>
              <a:rPr lang="en-US" b="0" baseline="0" dirty="0" smtClean="0">
                <a:solidFill>
                  <a:srgbClr val="FF0000"/>
                </a:solidFill>
              </a:rPr>
            </a:br>
            <a:r>
              <a:rPr lang="en-US" b="0" baseline="0" dirty="0" smtClean="0">
                <a:solidFill>
                  <a:srgbClr val="FF0000"/>
                </a:solidFill>
              </a:rPr>
              <a:t>But my method of communication at that time was ineffective: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Scientific </a:t>
            </a:r>
            <a:r>
              <a:rPr lang="en-US" b="0" baseline="0" dirty="0" smtClean="0">
                <a:solidFill>
                  <a:srgbClr val="FF0000"/>
                </a:solidFill>
              </a:rPr>
              <a:t>papers </a:t>
            </a:r>
            <a:r>
              <a:rPr lang="en-US" b="0" baseline="0" dirty="0" smtClean="0">
                <a:solidFill>
                  <a:srgbClr val="FF0000"/>
                </a:solidFill>
              </a:rPr>
              <a:t>are </a:t>
            </a:r>
            <a:r>
              <a:rPr lang="en-US" b="0" baseline="0" dirty="0" smtClean="0">
                <a:solidFill>
                  <a:srgbClr val="FF0000"/>
                </a:solidFill>
              </a:rPr>
              <a:t>only read by scientists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And reports – only read by managers (and probably only the technical summary </a:t>
            </a:r>
            <a:r>
              <a:rPr lang="en-US" b="0" baseline="0" dirty="0" smtClean="0">
                <a:solidFill>
                  <a:srgbClr val="FF0000"/>
                </a:solidFill>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sym typeface="Wingdings" panose="05000000000000000000" pitchFamily="2" charset="2"/>
              </a:rPr>
              <a:t>Need trusted information to reach the community, to rebuild the link between fishers and the community</a:t>
            </a:r>
            <a:endParaRPr lang="en-US" b="0" baseline="0" dirty="0" smtClean="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6</a:t>
            </a:fld>
            <a:endParaRPr lang="en-AU"/>
          </a:p>
        </p:txBody>
      </p:sp>
    </p:spTree>
    <p:extLst>
      <p:ext uri="{BB962C8B-B14F-4D97-AF65-F5344CB8AC3E}">
        <p14:creationId xmlns:p14="http://schemas.microsoft.com/office/powerpoint/2010/main" val="16138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fisheries are a public resource.</a:t>
            </a:r>
          </a:p>
          <a:p>
            <a:r>
              <a:rPr lang="en-US" baseline="0" dirty="0" smtClean="0"/>
              <a:t>Which means we need to think of the consumers of that resource</a:t>
            </a:r>
            <a:endParaRPr lang="en-US" baseline="0" dirty="0" smtClean="0"/>
          </a:p>
          <a:p>
            <a:r>
              <a:rPr lang="en-US" baseline="0" dirty="0" smtClean="0"/>
              <a:t>When I surveyed seafood consumers, I found that 91% of the </a:t>
            </a:r>
            <a:r>
              <a:rPr lang="en-US" baseline="0" dirty="0" err="1" smtClean="0"/>
              <a:t>Qld</a:t>
            </a:r>
            <a:r>
              <a:rPr lang="en-US" baseline="0" dirty="0" smtClean="0"/>
              <a:t> coastal population ate seafood at least once a year, </a:t>
            </a:r>
          </a:p>
          <a:p>
            <a:r>
              <a:rPr lang="en-US" baseline="0" dirty="0" smtClean="0"/>
              <a:t>Most BOUGHT that seafood rather than catching their own</a:t>
            </a:r>
          </a:p>
          <a:p>
            <a:r>
              <a:rPr lang="en-US" baseline="0" dirty="0" smtClean="0"/>
              <a:t>Most would prefer to buy local seafood, and are willing to pay more for it</a:t>
            </a:r>
          </a:p>
          <a:p>
            <a:r>
              <a:rPr lang="en-US" baseline="0" dirty="0" smtClean="0"/>
              <a:t>They expressed, however, that they didn’t buy local seafood as often as they would like due to a lack of trust in what they’re getting</a:t>
            </a:r>
            <a:br>
              <a:rPr lang="en-US" baseline="0" dirty="0" smtClean="0"/>
            </a:br>
            <a:r>
              <a:rPr lang="en-US" baseline="0" dirty="0" smtClean="0"/>
              <a:t>Again … lack of information..</a:t>
            </a: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7</a:t>
            </a:fld>
            <a:endParaRPr lang="en-AU"/>
          </a:p>
        </p:txBody>
      </p:sp>
    </p:spTree>
    <p:extLst>
      <p:ext uri="{BB962C8B-B14F-4D97-AF65-F5344CB8AC3E}">
        <p14:creationId xmlns:p14="http://schemas.microsoft.com/office/powerpoint/2010/main" val="315478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 me to my</a:t>
            </a:r>
            <a:r>
              <a:rPr lang="en-US" baseline="0" dirty="0" smtClean="0"/>
              <a:t> transition to seafood</a:t>
            </a:r>
            <a:endParaRPr lang="en-US" dirty="0" smtClean="0"/>
          </a:p>
          <a:p>
            <a:r>
              <a:rPr lang="en-US" dirty="0" smtClean="0"/>
              <a:t>We thought, let’s leave science for a while, and open up a shop! </a:t>
            </a:r>
            <a:br>
              <a:rPr lang="en-US" dirty="0" smtClean="0"/>
            </a:br>
            <a:r>
              <a:rPr lang="en-US" dirty="0" smtClean="0"/>
              <a:t>A little one for now … because let’s face it, we’re scientists with</a:t>
            </a:r>
            <a:r>
              <a:rPr lang="en-US" baseline="0" dirty="0" smtClean="0"/>
              <a:t> zero experience in running a shop or cooking seafood in bulk!</a:t>
            </a:r>
          </a:p>
          <a:p>
            <a:r>
              <a:rPr lang="en-US" baseline="0" dirty="0" smtClean="0"/>
              <a:t>I need to point out here, for those that don’t know, that I took this leap with husband </a:t>
            </a:r>
            <a:r>
              <a:rPr lang="en-US" baseline="0" dirty="0" err="1" smtClean="0"/>
              <a:t>Dr</a:t>
            </a:r>
            <a:r>
              <a:rPr lang="en-US" baseline="0" dirty="0" smtClean="0"/>
              <a:t> Andy Tobin – also an experienced fisheries scientist, and commercial fisher</a:t>
            </a:r>
            <a:endParaRPr lang="en-AU" dirty="0"/>
          </a:p>
        </p:txBody>
      </p:sp>
      <p:sp>
        <p:nvSpPr>
          <p:cNvPr id="4" name="Slide Number Placeholder 3"/>
          <p:cNvSpPr>
            <a:spLocks noGrp="1"/>
          </p:cNvSpPr>
          <p:nvPr>
            <p:ph type="sldNum" sz="quarter" idx="10"/>
          </p:nvPr>
        </p:nvSpPr>
        <p:spPr/>
        <p:txBody>
          <a:bodyPr/>
          <a:lstStyle/>
          <a:p>
            <a:fld id="{CE3210E6-4B23-4143-9E1E-79277D4BE3E3}" type="slidenum">
              <a:rPr lang="en-AU" smtClean="0"/>
              <a:t>8</a:t>
            </a:fld>
            <a:endParaRPr lang="en-AU"/>
          </a:p>
        </p:txBody>
      </p:sp>
    </p:spTree>
    <p:extLst>
      <p:ext uri="{BB962C8B-B14F-4D97-AF65-F5344CB8AC3E}">
        <p14:creationId xmlns:p14="http://schemas.microsoft.com/office/powerpoint/2010/main" val="295716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was</a:t>
            </a:r>
            <a:r>
              <a:rPr lang="en-US" baseline="0" dirty="0" smtClean="0"/>
              <a:t> that we would showcase local seafood!</a:t>
            </a:r>
          </a:p>
          <a:p>
            <a:r>
              <a:rPr lang="en-US" baseline="0" dirty="0" smtClean="0"/>
              <a:t>Talking directly with consumers about  the fresh and cooked seafood they were buying, telling them the story about where it comes from, who caught it, and how</a:t>
            </a:r>
          </a:p>
        </p:txBody>
      </p:sp>
      <p:sp>
        <p:nvSpPr>
          <p:cNvPr id="4" name="Slide Number Placeholder 3"/>
          <p:cNvSpPr>
            <a:spLocks noGrp="1"/>
          </p:cNvSpPr>
          <p:nvPr>
            <p:ph type="sldNum" sz="quarter" idx="10"/>
          </p:nvPr>
        </p:nvSpPr>
        <p:spPr/>
        <p:txBody>
          <a:bodyPr/>
          <a:lstStyle/>
          <a:p>
            <a:fld id="{CE3210E6-4B23-4143-9E1E-79277D4BE3E3}" type="slidenum">
              <a:rPr lang="en-AU" smtClean="0"/>
              <a:t>9</a:t>
            </a:fld>
            <a:endParaRPr lang="en-AU"/>
          </a:p>
        </p:txBody>
      </p:sp>
    </p:spTree>
    <p:extLst>
      <p:ext uri="{BB962C8B-B14F-4D97-AF65-F5344CB8AC3E}">
        <p14:creationId xmlns:p14="http://schemas.microsoft.com/office/powerpoint/2010/main" val="286734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those that are interested, they could read information boards or talk to us about how fisheries operate or are managed, and interesting tidbits about fishing</a:t>
            </a:r>
          </a:p>
        </p:txBody>
      </p:sp>
      <p:sp>
        <p:nvSpPr>
          <p:cNvPr id="4" name="Slide Number Placeholder 3"/>
          <p:cNvSpPr>
            <a:spLocks noGrp="1"/>
          </p:cNvSpPr>
          <p:nvPr>
            <p:ph type="sldNum" sz="quarter" idx="10"/>
          </p:nvPr>
        </p:nvSpPr>
        <p:spPr/>
        <p:txBody>
          <a:bodyPr/>
          <a:lstStyle/>
          <a:p>
            <a:fld id="{CE3210E6-4B23-4143-9E1E-79277D4BE3E3}" type="slidenum">
              <a:rPr lang="en-AU" smtClean="0"/>
              <a:t>10</a:t>
            </a:fld>
            <a:endParaRPr lang="en-AU"/>
          </a:p>
        </p:txBody>
      </p:sp>
    </p:spTree>
    <p:extLst>
      <p:ext uri="{BB962C8B-B14F-4D97-AF65-F5344CB8AC3E}">
        <p14:creationId xmlns:p14="http://schemas.microsoft.com/office/powerpoint/2010/main" val="263095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BDA0C5-04B3-4DF7-B838-12AB06975A06}" type="datetimeFigureOut">
              <a:rPr lang="en-AU" smtClean="0"/>
              <a:t>27/09/2018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161813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BDA0C5-04B3-4DF7-B838-12AB06975A06}" type="datetimeFigureOut">
              <a:rPr lang="en-AU" smtClean="0"/>
              <a:t>27/09/2018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3696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BDA0C5-04B3-4DF7-B838-12AB06975A06}" type="datetimeFigureOut">
              <a:rPr lang="en-AU" smtClean="0"/>
              <a:t>27/09/2018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134467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BDA0C5-04B3-4DF7-B838-12AB06975A06}" type="datetimeFigureOut">
              <a:rPr lang="en-AU" smtClean="0"/>
              <a:t>27/09/2018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44886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BDA0C5-04B3-4DF7-B838-12AB06975A06}" type="datetimeFigureOut">
              <a:rPr lang="en-AU" smtClean="0"/>
              <a:t>27/09/2018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233878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BDA0C5-04B3-4DF7-B838-12AB06975A06}" type="datetimeFigureOut">
              <a:rPr lang="en-AU" smtClean="0"/>
              <a:t>27/09/2018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301370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BDA0C5-04B3-4DF7-B838-12AB06975A06}" type="datetimeFigureOut">
              <a:rPr lang="en-AU" smtClean="0"/>
              <a:t>27/09/2018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246956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BDA0C5-04B3-4DF7-B838-12AB06975A06}" type="datetimeFigureOut">
              <a:rPr lang="en-AU" smtClean="0"/>
              <a:t>27/09/2018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59267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DA0C5-04B3-4DF7-B838-12AB06975A06}" type="datetimeFigureOut">
              <a:rPr lang="en-AU" smtClean="0"/>
              <a:t>27/09/2018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198731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BDA0C5-04B3-4DF7-B838-12AB06975A06}" type="datetimeFigureOut">
              <a:rPr lang="en-AU" smtClean="0"/>
              <a:t>27/09/2018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258792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BDA0C5-04B3-4DF7-B838-12AB06975A06}" type="datetimeFigureOut">
              <a:rPr lang="en-AU" smtClean="0"/>
              <a:t>27/09/2018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60B2A4-99D1-458B-97AD-F61FC2C0FAEE}" type="slidenum">
              <a:rPr lang="en-AU" smtClean="0"/>
              <a:t>‹#›</a:t>
            </a:fld>
            <a:endParaRPr lang="en-AU"/>
          </a:p>
        </p:txBody>
      </p:sp>
    </p:spTree>
    <p:extLst>
      <p:ext uri="{BB962C8B-B14F-4D97-AF65-F5344CB8AC3E}">
        <p14:creationId xmlns:p14="http://schemas.microsoft.com/office/powerpoint/2010/main" val="309077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DA0C5-04B3-4DF7-B838-12AB06975A06}" type="datetimeFigureOut">
              <a:rPr lang="en-AU" smtClean="0"/>
              <a:t>27/09/2018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0B2A4-99D1-458B-97AD-F61FC2C0FAEE}" type="slidenum">
              <a:rPr lang="en-AU" smtClean="0"/>
              <a:t>‹#›</a:t>
            </a:fld>
            <a:endParaRPr lang="en-AU"/>
          </a:p>
        </p:txBody>
      </p:sp>
    </p:spTree>
    <p:extLst>
      <p:ext uri="{BB962C8B-B14F-4D97-AF65-F5344CB8AC3E}">
        <p14:creationId xmlns:p14="http://schemas.microsoft.com/office/powerpoint/2010/main" val="3053130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smtClean="0">
                <a:solidFill>
                  <a:srgbClr val="002060"/>
                </a:solidFill>
              </a:rPr>
              <a:t>From Science to Seafood</a:t>
            </a:r>
            <a:endParaRPr lang="en-AU" b="1" dirty="0">
              <a:solidFill>
                <a:srgbClr val="002060"/>
              </a:solidFill>
            </a:endParaRPr>
          </a:p>
        </p:txBody>
      </p:sp>
      <p:sp>
        <p:nvSpPr>
          <p:cNvPr id="3" name="Subtitle 2"/>
          <p:cNvSpPr>
            <a:spLocks noGrp="1"/>
          </p:cNvSpPr>
          <p:nvPr>
            <p:ph type="subTitle" idx="1"/>
          </p:nvPr>
        </p:nvSpPr>
        <p:spPr/>
        <p:txBody>
          <a:bodyPr>
            <a:normAutofit/>
          </a:bodyPr>
          <a:lstStyle/>
          <a:p>
            <a:r>
              <a:rPr lang="en-US" sz="2800" dirty="0" err="1" smtClean="0">
                <a:solidFill>
                  <a:srgbClr val="002060"/>
                </a:solidFill>
                <a:latin typeface="+mj-lt"/>
              </a:rPr>
              <a:t>Dr</a:t>
            </a:r>
            <a:r>
              <a:rPr lang="en-US" sz="2800" dirty="0" smtClean="0">
                <a:solidFill>
                  <a:srgbClr val="002060"/>
                </a:solidFill>
                <a:latin typeface="+mj-lt"/>
              </a:rPr>
              <a:t> Renae Tobin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981" y="4041388"/>
            <a:ext cx="4920039" cy="1883024"/>
          </a:xfrm>
          <a:prstGeom prst="rect">
            <a:avLst/>
          </a:prstGeom>
        </p:spPr>
      </p:pic>
    </p:spTree>
    <p:extLst>
      <p:ext uri="{BB962C8B-B14F-4D97-AF65-F5344CB8AC3E}">
        <p14:creationId xmlns:p14="http://schemas.microsoft.com/office/powerpoint/2010/main" val="4176118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 to seafood!</a:t>
            </a:r>
            <a:endParaRPr lang="en-AU" dirty="0">
              <a:solidFill>
                <a:srgbClr val="002060"/>
              </a:solidFill>
            </a:endParaRPr>
          </a:p>
        </p:txBody>
      </p:sp>
      <p:sp>
        <p:nvSpPr>
          <p:cNvPr id="3" name="Content Placeholder 2"/>
          <p:cNvSpPr>
            <a:spLocks noGrp="1"/>
          </p:cNvSpPr>
          <p:nvPr>
            <p:ph idx="1"/>
          </p:nvPr>
        </p:nvSpPr>
        <p:spPr>
          <a:xfrm>
            <a:off x="838200" y="1825625"/>
            <a:ext cx="10881852" cy="4351338"/>
          </a:xfrm>
        </p:spPr>
        <p:txBody>
          <a:bodyPr/>
          <a:lstStyle/>
          <a:p>
            <a:pPr marL="0" indent="0">
              <a:buNone/>
            </a:pPr>
            <a:r>
              <a:rPr lang="en-US" dirty="0" smtClean="0"/>
              <a:t>The idea:</a:t>
            </a:r>
          </a:p>
          <a:p>
            <a:pPr marL="0" indent="0">
              <a:buNone/>
            </a:pPr>
            <a:r>
              <a:rPr lang="en-US" dirty="0" smtClean="0"/>
              <a:t>- </a:t>
            </a:r>
            <a:r>
              <a:rPr lang="en-US" dirty="0" smtClean="0"/>
              <a:t>Provide </a:t>
            </a:r>
            <a:r>
              <a:rPr lang="en-US" dirty="0" smtClean="0"/>
              <a:t>information about how seafood is caught, and how fisheries are managed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738" y="3171480"/>
            <a:ext cx="4639313" cy="3479485"/>
          </a:xfrm>
          <a:prstGeom prst="rect">
            <a:avLst/>
          </a:prstGeom>
          <a:ln>
            <a:solidFill>
              <a:srgbClr val="002060"/>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6175"/>
          <a:stretch/>
        </p:blipFill>
        <p:spPr>
          <a:xfrm>
            <a:off x="1918200" y="3563816"/>
            <a:ext cx="4910453" cy="3087150"/>
          </a:xfrm>
          <a:prstGeom prst="rect">
            <a:avLst/>
          </a:prstGeom>
          <a:ln>
            <a:solidFill>
              <a:srgbClr val="002060"/>
            </a:solidFill>
          </a:ln>
        </p:spPr>
      </p:pic>
    </p:spTree>
    <p:extLst>
      <p:ext uri="{BB962C8B-B14F-4D97-AF65-F5344CB8AC3E}">
        <p14:creationId xmlns:p14="http://schemas.microsoft.com/office/powerpoint/2010/main" val="26130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 to seafood!</a:t>
            </a:r>
            <a:endParaRPr lang="en-AU" dirty="0">
              <a:solidFill>
                <a:srgbClr val="002060"/>
              </a:solidFill>
            </a:endParaRPr>
          </a:p>
        </p:txBody>
      </p:sp>
      <p:sp>
        <p:nvSpPr>
          <p:cNvPr id="3" name="Content Placeholder 2"/>
          <p:cNvSpPr>
            <a:spLocks noGrp="1"/>
          </p:cNvSpPr>
          <p:nvPr>
            <p:ph idx="1"/>
          </p:nvPr>
        </p:nvSpPr>
        <p:spPr>
          <a:xfrm>
            <a:off x="838200" y="1825625"/>
            <a:ext cx="10881852" cy="4351338"/>
          </a:xfrm>
        </p:spPr>
        <p:txBody>
          <a:bodyPr/>
          <a:lstStyle/>
          <a:p>
            <a:pPr marL="0" indent="0">
              <a:buNone/>
            </a:pPr>
            <a:r>
              <a:rPr lang="en-US" dirty="0" smtClean="0"/>
              <a:t>The idea:</a:t>
            </a:r>
          </a:p>
          <a:p>
            <a:pPr>
              <a:buFontTx/>
              <a:buChar char="-"/>
            </a:pPr>
            <a:r>
              <a:rPr lang="en-US" dirty="0" smtClean="0"/>
              <a:t>‘</a:t>
            </a:r>
            <a:r>
              <a:rPr lang="en-US" dirty="0" err="1" smtClean="0"/>
              <a:t>Humanise</a:t>
            </a:r>
            <a:r>
              <a:rPr lang="en-US" dirty="0" smtClean="0"/>
              <a:t>’ the industry – put names and faces to the </a:t>
            </a:r>
            <a:r>
              <a:rPr lang="en-US" dirty="0" smtClean="0"/>
              <a:t>products</a:t>
            </a:r>
          </a:p>
          <a:p>
            <a:pPr>
              <a:buFontTx/>
              <a:buChar char="-"/>
            </a:pPr>
            <a:r>
              <a:rPr lang="en-US" b="1" dirty="0" smtClean="0"/>
              <a:t>Rebuild </a:t>
            </a:r>
            <a:r>
              <a:rPr lang="en-US" b="1" dirty="0" smtClean="0"/>
              <a:t>the link between industry and community … </a:t>
            </a:r>
            <a:endParaRPr lang="en-US" b="1" dirty="0" smtClean="0"/>
          </a:p>
          <a:p>
            <a:pPr marL="0" indent="0">
              <a:buNone/>
            </a:pPr>
            <a:r>
              <a:rPr lang="en-US" b="1" dirty="0"/>
              <a:t> </a:t>
            </a:r>
            <a:r>
              <a:rPr lang="en-US" b="1" dirty="0" smtClean="0"/>
              <a:t>  </a:t>
            </a:r>
            <a:r>
              <a:rPr lang="en-US" b="1" dirty="0" smtClean="0"/>
              <a:t>at </a:t>
            </a:r>
            <a:r>
              <a:rPr lang="en-US" b="1" dirty="0" smtClean="0"/>
              <a:t>least in 1 small suburb!</a:t>
            </a:r>
            <a:endParaRPr lang="en-AU"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587" y="4103078"/>
            <a:ext cx="3202193" cy="2478873"/>
          </a:xfrm>
          <a:prstGeom prst="rect">
            <a:avLst/>
          </a:prstGeom>
          <a:ln>
            <a:solidFill>
              <a:srgbClr val="00206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18" y="4103078"/>
            <a:ext cx="3750543" cy="2478874"/>
          </a:xfrm>
          <a:prstGeom prst="rect">
            <a:avLst/>
          </a:prstGeom>
          <a:ln>
            <a:solidFill>
              <a:srgbClr val="002060"/>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7066" y="4103078"/>
            <a:ext cx="2478873" cy="2478873"/>
          </a:xfrm>
          <a:prstGeom prst="rect">
            <a:avLst/>
          </a:prstGeom>
          <a:ln>
            <a:solidFill>
              <a:srgbClr val="002060"/>
            </a:solidFill>
          </a:ln>
        </p:spPr>
      </p:pic>
    </p:spTree>
    <p:extLst>
      <p:ext uri="{BB962C8B-B14F-4D97-AF65-F5344CB8AC3E}">
        <p14:creationId xmlns:p14="http://schemas.microsoft.com/office/powerpoint/2010/main" val="41953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Showcasing local seafood</a:t>
            </a:r>
            <a:endParaRPr lang="en-AU" dirty="0">
              <a:solidFill>
                <a:srgbClr val="002060"/>
              </a:solidFill>
            </a:endParaRPr>
          </a:p>
        </p:txBody>
      </p:sp>
      <p:sp>
        <p:nvSpPr>
          <p:cNvPr id="3" name="Content Placeholder 2"/>
          <p:cNvSpPr>
            <a:spLocks noGrp="1"/>
          </p:cNvSpPr>
          <p:nvPr>
            <p:ph idx="1"/>
          </p:nvPr>
        </p:nvSpPr>
        <p:spPr/>
        <p:txBody>
          <a:bodyPr/>
          <a:lstStyle/>
          <a:p>
            <a:pPr marL="0" indent="0">
              <a:buNone/>
            </a:pPr>
            <a:r>
              <a:rPr lang="en-US" dirty="0" smtClean="0"/>
              <a:t>Well received by customers </a:t>
            </a:r>
            <a:endParaRPr lang="en-US" dirty="0" smtClean="0"/>
          </a:p>
        </p:txBody>
      </p:sp>
      <p:sp>
        <p:nvSpPr>
          <p:cNvPr id="4" name="TextBox 3"/>
          <p:cNvSpPr txBox="1"/>
          <p:nvPr/>
        </p:nvSpPr>
        <p:spPr>
          <a:xfrm rot="20565727">
            <a:off x="679931" y="3720591"/>
            <a:ext cx="4111059" cy="646331"/>
          </a:xfrm>
          <a:prstGeom prst="rect">
            <a:avLst/>
          </a:prstGeom>
          <a:noFill/>
        </p:spPr>
        <p:txBody>
          <a:bodyPr wrap="square" rtlCol="0">
            <a:spAutoFit/>
          </a:bodyPr>
          <a:lstStyle/>
          <a:p>
            <a:r>
              <a:rPr lang="en-US" dirty="0" smtClean="0">
                <a:solidFill>
                  <a:schemeClr val="tx2">
                    <a:lumMod val="75000"/>
                  </a:schemeClr>
                </a:solidFill>
              </a:rPr>
              <a:t>“.. So </a:t>
            </a:r>
            <a:r>
              <a:rPr lang="en-US" dirty="0">
                <a:solidFill>
                  <a:schemeClr val="tx2">
                    <a:lumMod val="75000"/>
                  </a:schemeClr>
                </a:solidFill>
              </a:rPr>
              <a:t>great to be able to eat locally caught sustainable fresh fish</a:t>
            </a:r>
            <a:r>
              <a:rPr lang="en-US" dirty="0" smtClean="0">
                <a:solidFill>
                  <a:schemeClr val="tx2">
                    <a:lumMod val="75000"/>
                  </a:schemeClr>
                </a:solidFill>
              </a:rPr>
              <a:t>!” (Facebook)</a:t>
            </a:r>
            <a:endParaRPr lang="en-AU" dirty="0">
              <a:solidFill>
                <a:schemeClr val="tx2">
                  <a:lumMod val="75000"/>
                </a:schemeClr>
              </a:solidFill>
            </a:endParaRPr>
          </a:p>
        </p:txBody>
      </p:sp>
      <p:sp>
        <p:nvSpPr>
          <p:cNvPr id="5" name="TextBox 4"/>
          <p:cNvSpPr txBox="1"/>
          <p:nvPr/>
        </p:nvSpPr>
        <p:spPr>
          <a:xfrm>
            <a:off x="3841783" y="4834572"/>
            <a:ext cx="4111059" cy="1477328"/>
          </a:xfrm>
          <a:prstGeom prst="rect">
            <a:avLst/>
          </a:prstGeom>
          <a:noFill/>
        </p:spPr>
        <p:txBody>
          <a:bodyPr wrap="square" rtlCol="0">
            <a:spAutoFit/>
          </a:bodyPr>
          <a:lstStyle/>
          <a:p>
            <a:r>
              <a:rPr lang="en-US" dirty="0">
                <a:solidFill>
                  <a:schemeClr val="tx2">
                    <a:lumMod val="75000"/>
                  </a:schemeClr>
                </a:solidFill>
              </a:rPr>
              <a:t>“…The owners are really passionate about making the fishery sustainable and they even catch the fish themselves which is great and helps make it the best fish and chip shop in Townsville. </a:t>
            </a:r>
            <a:r>
              <a:rPr lang="en-US" dirty="0" smtClean="0">
                <a:solidFill>
                  <a:schemeClr val="tx2">
                    <a:lumMod val="75000"/>
                  </a:schemeClr>
                </a:solidFill>
              </a:rPr>
              <a:t>(Google)</a:t>
            </a:r>
            <a:endParaRPr lang="en-AU" dirty="0">
              <a:solidFill>
                <a:schemeClr val="tx2">
                  <a:lumMod val="75000"/>
                </a:schemeClr>
              </a:solidFill>
            </a:endParaRPr>
          </a:p>
        </p:txBody>
      </p:sp>
      <p:sp>
        <p:nvSpPr>
          <p:cNvPr id="6" name="Rectangle 5"/>
          <p:cNvSpPr/>
          <p:nvPr/>
        </p:nvSpPr>
        <p:spPr>
          <a:xfrm rot="1335498">
            <a:off x="5897526" y="3866825"/>
            <a:ext cx="6096000" cy="1200329"/>
          </a:xfrm>
          <a:prstGeom prst="rect">
            <a:avLst/>
          </a:prstGeom>
        </p:spPr>
        <p:txBody>
          <a:bodyPr>
            <a:spAutoFit/>
          </a:bodyPr>
          <a:lstStyle/>
          <a:p>
            <a:r>
              <a:rPr lang="en-US" dirty="0" smtClean="0">
                <a:solidFill>
                  <a:schemeClr val="tx2">
                    <a:lumMod val="75000"/>
                  </a:schemeClr>
                </a:solidFill>
              </a:rPr>
              <a:t>“…This </a:t>
            </a:r>
            <a:r>
              <a:rPr lang="en-US" dirty="0">
                <a:solidFill>
                  <a:schemeClr val="tx2">
                    <a:lumMod val="75000"/>
                  </a:schemeClr>
                </a:solidFill>
              </a:rPr>
              <a:t>place buys only from local fisherman, tells you which fisherman caught the fish you are eating, and then proceeds to cook up the best fish and chip plate you will ever have </a:t>
            </a:r>
            <a:r>
              <a:rPr lang="en-US" dirty="0" smtClean="0">
                <a:solidFill>
                  <a:schemeClr val="tx2">
                    <a:lumMod val="75000"/>
                  </a:schemeClr>
                </a:solidFill>
              </a:rPr>
              <a:t>anywhere…” (Trip advisor)</a:t>
            </a:r>
            <a:endParaRPr lang="en-AU" dirty="0">
              <a:solidFill>
                <a:schemeClr val="tx2">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477" y="550722"/>
            <a:ext cx="4078083" cy="2575250"/>
          </a:xfrm>
          <a:prstGeom prst="rect">
            <a:avLst/>
          </a:prstGeom>
          <a:ln>
            <a:solidFill>
              <a:srgbClr val="002060"/>
            </a:solidFill>
          </a:ln>
        </p:spPr>
      </p:pic>
    </p:spTree>
    <p:extLst>
      <p:ext uri="{BB962C8B-B14F-4D97-AF65-F5344CB8AC3E}">
        <p14:creationId xmlns:p14="http://schemas.microsoft.com/office/powerpoint/2010/main" val="36500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challenges</a:t>
            </a:r>
            <a:endParaRPr lang="en-AU"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dirty="0" smtClean="0"/>
              <a:t>Sourcing local seafood </a:t>
            </a:r>
            <a:r>
              <a:rPr lang="en-US" dirty="0" smtClean="0"/>
              <a:t>of </a:t>
            </a:r>
            <a:r>
              <a:rPr lang="en-US" dirty="0" smtClean="0"/>
              <a:t>consistent quality </a:t>
            </a:r>
            <a:endParaRPr lang="en-US" dirty="0" smtClean="0"/>
          </a:p>
          <a:p>
            <a:pPr marL="0" indent="0">
              <a:buNone/>
            </a:pPr>
            <a:r>
              <a:rPr lang="en-US" dirty="0" smtClean="0"/>
              <a:t>No </a:t>
            </a:r>
            <a:r>
              <a:rPr lang="en-US" dirty="0"/>
              <a:t>awareness of what happens beyond the </a:t>
            </a:r>
            <a:r>
              <a:rPr lang="en-US" dirty="0" smtClean="0"/>
              <a:t>box…</a:t>
            </a:r>
          </a:p>
          <a:p>
            <a:pPr marL="0" indent="0">
              <a:buNone/>
            </a:pPr>
            <a:r>
              <a:rPr lang="en-US" b="1" dirty="0" smtClean="0"/>
              <a:t>All </a:t>
            </a:r>
            <a:r>
              <a:rPr lang="en-US" b="1" dirty="0" smtClean="0"/>
              <a:t>priced the same regardless of quality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759345" y="716203"/>
            <a:ext cx="2577570" cy="3436760"/>
          </a:xfrm>
          <a:prstGeom prst="rect">
            <a:avLst/>
          </a:prstGeom>
          <a:ln>
            <a:solidFill>
              <a:srgbClr val="00206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748" y="4087730"/>
            <a:ext cx="3454514" cy="2590886"/>
          </a:xfrm>
          <a:prstGeom prst="rect">
            <a:avLst/>
          </a:prstGeom>
          <a:ln>
            <a:solidFill>
              <a:srgbClr val="002060"/>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4673" r="20975"/>
          <a:stretch/>
        </p:blipFill>
        <p:spPr>
          <a:xfrm rot="5400000">
            <a:off x="3111927" y="3873383"/>
            <a:ext cx="2590886" cy="3019578"/>
          </a:xfrm>
          <a:prstGeom prst="rect">
            <a:avLst/>
          </a:prstGeom>
          <a:ln>
            <a:solidFill>
              <a:srgbClr val="002060"/>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216" y="4074757"/>
            <a:ext cx="1952894" cy="2603858"/>
          </a:xfrm>
          <a:prstGeom prst="rect">
            <a:avLst/>
          </a:prstGeom>
          <a:ln>
            <a:solidFill>
              <a:srgbClr val="002060"/>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9457" t="8312" r="4806" b="12308"/>
          <a:stretch/>
        </p:blipFill>
        <p:spPr>
          <a:xfrm rot="5400000">
            <a:off x="303278" y="4209941"/>
            <a:ext cx="2590886" cy="2346462"/>
          </a:xfrm>
          <a:prstGeom prst="rect">
            <a:avLst/>
          </a:prstGeom>
          <a:ln>
            <a:solidFill>
              <a:srgbClr val="002060"/>
            </a:solidFill>
          </a:ln>
        </p:spPr>
      </p:pic>
    </p:spTree>
    <p:extLst>
      <p:ext uri="{BB962C8B-B14F-4D97-AF65-F5344CB8AC3E}">
        <p14:creationId xmlns:p14="http://schemas.microsoft.com/office/powerpoint/2010/main" val="92619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a:t>
            </a:r>
            <a:r>
              <a:rPr lang="en-US" dirty="0" smtClean="0">
                <a:solidFill>
                  <a:srgbClr val="002060"/>
                </a:solidFill>
              </a:rPr>
              <a:t>solution</a:t>
            </a:r>
            <a:endParaRPr lang="en-AU" dirty="0">
              <a:solidFill>
                <a:srgbClr val="002060"/>
              </a:solidFill>
            </a:endParaRPr>
          </a:p>
        </p:txBody>
      </p:sp>
      <p:sp>
        <p:nvSpPr>
          <p:cNvPr id="3" name="Content Placeholder 2"/>
          <p:cNvSpPr>
            <a:spLocks noGrp="1"/>
          </p:cNvSpPr>
          <p:nvPr>
            <p:ph idx="1"/>
          </p:nvPr>
        </p:nvSpPr>
        <p:spPr>
          <a:xfrm>
            <a:off x="838200" y="1825625"/>
            <a:ext cx="4155831" cy="4351338"/>
          </a:xfrm>
        </p:spPr>
        <p:txBody>
          <a:bodyPr>
            <a:normAutofit/>
          </a:bodyPr>
          <a:lstStyle/>
          <a:p>
            <a:pPr marL="0" indent="0">
              <a:buNone/>
            </a:pPr>
            <a:r>
              <a:rPr lang="en-US" dirty="0" smtClean="0"/>
              <a:t>Catch </a:t>
            </a:r>
            <a:r>
              <a:rPr lang="en-US" dirty="0" smtClean="0"/>
              <a:t>our own … </a:t>
            </a:r>
            <a:endParaRPr lang="en-US" dirty="0" smtClean="0"/>
          </a:p>
          <a:p>
            <a:pPr marL="0" indent="0">
              <a:buNone/>
            </a:pPr>
            <a:r>
              <a:rPr lang="en-US" dirty="0" smtClean="0"/>
              <a:t>or </a:t>
            </a:r>
            <a:r>
              <a:rPr lang="en-US" dirty="0" smtClean="0"/>
              <a:t>buy direct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09198" y="735861"/>
            <a:ext cx="2965892" cy="2224419"/>
          </a:xfrm>
          <a:prstGeom prst="rect">
            <a:avLst/>
          </a:prstGeom>
          <a:ln>
            <a:solidFill>
              <a:srgbClr val="00206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976" y="1299212"/>
            <a:ext cx="1842548" cy="2303185"/>
          </a:xfrm>
          <a:prstGeom prst="rect">
            <a:avLst/>
          </a:prstGeom>
          <a:ln>
            <a:solidFill>
              <a:srgbClr val="002060"/>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556819" y="2918894"/>
            <a:ext cx="2870791" cy="2153093"/>
          </a:xfrm>
          <a:prstGeom prst="rect">
            <a:avLst/>
          </a:prstGeom>
          <a:ln>
            <a:solidFill>
              <a:srgbClr val="002060"/>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85764" y="3434673"/>
            <a:ext cx="3120666" cy="2340500"/>
          </a:xfrm>
          <a:prstGeom prst="rect">
            <a:avLst/>
          </a:prstGeom>
          <a:ln>
            <a:solidFill>
              <a:srgbClr val="002060"/>
            </a:solidFill>
          </a:ln>
        </p:spPr>
      </p:pic>
      <p:pic>
        <p:nvPicPr>
          <p:cNvPr id="8" name="Picture 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03257" y="3514595"/>
            <a:ext cx="2196551" cy="2928735"/>
          </a:xfrm>
          <a:prstGeom prst="rect">
            <a:avLst/>
          </a:prstGeom>
          <a:ln>
            <a:solidFill>
              <a:srgbClr val="002060"/>
            </a:solidFill>
          </a:ln>
        </p:spPr>
      </p:pic>
    </p:spTree>
    <p:extLst>
      <p:ext uri="{BB962C8B-B14F-4D97-AF65-F5344CB8AC3E}">
        <p14:creationId xmlns:p14="http://schemas.microsoft.com/office/powerpoint/2010/main" val="25770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a:t>
            </a:r>
            <a:r>
              <a:rPr lang="en-US" dirty="0" smtClean="0">
                <a:solidFill>
                  <a:srgbClr val="002060"/>
                </a:solidFill>
              </a:rPr>
              <a:t>solution</a:t>
            </a:r>
            <a:endParaRPr lang="en-AU" dirty="0">
              <a:solidFill>
                <a:srgbClr val="002060"/>
              </a:solidFill>
            </a:endParaRPr>
          </a:p>
        </p:txBody>
      </p:sp>
      <p:sp>
        <p:nvSpPr>
          <p:cNvPr id="3" name="Content Placeholder 2"/>
          <p:cNvSpPr>
            <a:spLocks noGrp="1"/>
          </p:cNvSpPr>
          <p:nvPr>
            <p:ph idx="1"/>
          </p:nvPr>
        </p:nvSpPr>
        <p:spPr>
          <a:xfrm>
            <a:off x="838200" y="1825625"/>
            <a:ext cx="10889512" cy="4351338"/>
          </a:xfrm>
        </p:spPr>
        <p:txBody>
          <a:bodyPr>
            <a:normAutofit/>
          </a:bodyPr>
          <a:lstStyle/>
          <a:p>
            <a:pPr marL="0" indent="0">
              <a:buNone/>
            </a:pPr>
            <a:r>
              <a:rPr lang="en-US" dirty="0" smtClean="0"/>
              <a:t>Catch </a:t>
            </a:r>
            <a:r>
              <a:rPr lang="en-US" dirty="0" smtClean="0"/>
              <a:t>our own … </a:t>
            </a:r>
            <a:endParaRPr lang="en-US" dirty="0" smtClean="0"/>
          </a:p>
          <a:p>
            <a:pPr marL="0" indent="0">
              <a:buNone/>
            </a:pPr>
            <a:r>
              <a:rPr lang="en-US" dirty="0" smtClean="0"/>
              <a:t>or </a:t>
            </a:r>
            <a:r>
              <a:rPr lang="en-US" dirty="0" smtClean="0"/>
              <a:t>buy </a:t>
            </a:r>
            <a:r>
              <a:rPr lang="en-US" dirty="0" smtClean="0"/>
              <a:t>direct</a:t>
            </a:r>
          </a:p>
          <a:p>
            <a:pPr marL="0" indent="0">
              <a:buNone/>
            </a:pPr>
            <a:r>
              <a:rPr lang="en-US" dirty="0" smtClean="0"/>
              <a:t>Doing </a:t>
            </a:r>
            <a:r>
              <a:rPr lang="en-US" dirty="0" smtClean="0"/>
              <a:t>most of the processing </a:t>
            </a:r>
            <a:r>
              <a:rPr lang="en-US" dirty="0" smtClean="0"/>
              <a:t>ourselves</a:t>
            </a:r>
          </a:p>
          <a:p>
            <a:pPr marL="0" indent="0">
              <a:buNone/>
            </a:pPr>
            <a:r>
              <a:rPr lang="en-US" dirty="0" smtClean="0"/>
              <a:t>Issue: </a:t>
            </a:r>
          </a:p>
          <a:p>
            <a:pPr marL="0" indent="0">
              <a:buNone/>
            </a:pPr>
            <a:r>
              <a:rPr lang="en-US" dirty="0"/>
              <a:t> </a:t>
            </a:r>
            <a:r>
              <a:rPr lang="en-US" dirty="0" smtClean="0"/>
              <a:t>- time consuming</a:t>
            </a:r>
          </a:p>
          <a:p>
            <a:pPr marL="0" indent="0">
              <a:buNone/>
            </a:pPr>
            <a:r>
              <a:rPr lang="en-US" dirty="0" smtClean="0"/>
              <a:t> - </a:t>
            </a:r>
            <a:r>
              <a:rPr lang="en-US" dirty="0" smtClean="0"/>
              <a:t>not </a:t>
            </a:r>
            <a:r>
              <a:rPr lang="en-US" dirty="0" smtClean="0"/>
              <a:t>economical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15" t="-207" b="319"/>
          <a:stretch/>
        </p:blipFill>
        <p:spPr>
          <a:xfrm rot="5400000">
            <a:off x="8244463" y="842630"/>
            <a:ext cx="4056446" cy="3101437"/>
          </a:xfrm>
          <a:prstGeom prst="rect">
            <a:avLst/>
          </a:prstGeom>
          <a:ln>
            <a:solidFill>
              <a:srgbClr val="00206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981" y="3675823"/>
            <a:ext cx="3932987" cy="2949741"/>
          </a:xfrm>
          <a:prstGeom prst="rect">
            <a:avLst/>
          </a:prstGeom>
          <a:ln>
            <a:solidFill>
              <a:srgbClr val="002060"/>
            </a:solidFill>
          </a:ln>
        </p:spPr>
      </p:pic>
    </p:spTree>
    <p:extLst>
      <p:ext uri="{BB962C8B-B14F-4D97-AF65-F5344CB8AC3E}">
        <p14:creationId xmlns:p14="http://schemas.microsoft.com/office/powerpoint/2010/main" val="26278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challenges</a:t>
            </a:r>
            <a:endParaRPr lang="en-AU"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dirty="0" smtClean="0"/>
              <a:t>Labelling of cooked seafood </a:t>
            </a:r>
          </a:p>
          <a:p>
            <a:endParaRPr lang="en-US" dirty="0" smtClean="0"/>
          </a:p>
          <a:p>
            <a:pPr marL="0" indent="0">
              <a:buNone/>
            </a:pPr>
            <a:r>
              <a:rPr lang="en-US" dirty="0" smtClean="0"/>
              <a:t>We </a:t>
            </a:r>
            <a:r>
              <a:rPr lang="en-US" dirty="0" smtClean="0"/>
              <a:t>buy with emotion … </a:t>
            </a:r>
          </a:p>
          <a:p>
            <a:pPr marL="0" indent="0">
              <a:buNone/>
            </a:pPr>
            <a:endParaRPr lang="en-US" dirty="0"/>
          </a:p>
        </p:txBody>
      </p:sp>
      <p:pic>
        <p:nvPicPr>
          <p:cNvPr id="2050" name="Picture 2" descr="No automatic alt text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l="8404" t="17227" r="74587" b="64102"/>
          <a:stretch/>
        </p:blipFill>
        <p:spPr bwMode="auto">
          <a:xfrm>
            <a:off x="6142892" y="820614"/>
            <a:ext cx="5834355" cy="494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Industry solutions</a:t>
            </a:r>
            <a:r>
              <a:rPr lang="en-US" dirty="0" smtClean="0">
                <a:solidFill>
                  <a:srgbClr val="002060"/>
                </a:solidFill>
              </a:rPr>
              <a:t>?</a:t>
            </a:r>
            <a:endParaRPr lang="en-AU" dirty="0">
              <a:solidFill>
                <a:srgbClr val="002060"/>
              </a:solidFill>
            </a:endParaRPr>
          </a:p>
        </p:txBody>
      </p:sp>
      <p:sp>
        <p:nvSpPr>
          <p:cNvPr id="3" name="Content Placeholder 2"/>
          <p:cNvSpPr>
            <a:spLocks noGrp="1"/>
          </p:cNvSpPr>
          <p:nvPr>
            <p:ph idx="1"/>
          </p:nvPr>
        </p:nvSpPr>
        <p:spPr/>
        <p:txBody>
          <a:bodyPr/>
          <a:lstStyle/>
          <a:p>
            <a:pPr marL="0" indent="0">
              <a:buNone/>
            </a:pPr>
            <a:r>
              <a:rPr lang="en-US" dirty="0" smtClean="0"/>
              <a:t>Industry </a:t>
            </a:r>
            <a:r>
              <a:rPr lang="en-US" dirty="0" smtClean="0"/>
              <a:t>training</a:t>
            </a:r>
          </a:p>
          <a:p>
            <a:pPr>
              <a:buFontTx/>
              <a:buChar char="-"/>
            </a:pPr>
            <a:r>
              <a:rPr lang="en-US" dirty="0" smtClean="0"/>
              <a:t>‘beyond </a:t>
            </a:r>
            <a:r>
              <a:rPr lang="en-US" dirty="0" smtClean="0"/>
              <a:t>the </a:t>
            </a:r>
            <a:r>
              <a:rPr lang="en-US" dirty="0" smtClean="0"/>
              <a:t>box’</a:t>
            </a:r>
          </a:p>
          <a:p>
            <a:pPr>
              <a:buFontTx/>
              <a:buChar char="-"/>
            </a:pPr>
            <a:r>
              <a:rPr lang="en-US" dirty="0" smtClean="0"/>
              <a:t>from </a:t>
            </a:r>
            <a:r>
              <a:rPr lang="en-US" dirty="0" smtClean="0"/>
              <a:t>capture to </a:t>
            </a:r>
            <a:r>
              <a:rPr lang="en-US" dirty="0" smtClean="0"/>
              <a:t>cook</a:t>
            </a:r>
          </a:p>
          <a:p>
            <a:pPr>
              <a:buFontTx/>
              <a:buChar char="-"/>
            </a:pPr>
            <a:r>
              <a:rPr lang="en-US" dirty="0" smtClean="0"/>
              <a:t>Better feedback loop</a:t>
            </a:r>
            <a:endParaRPr lang="en-US" dirty="0" smtClean="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4273" t="14271" r="16736" b="554"/>
          <a:stretch/>
        </p:blipFill>
        <p:spPr bwMode="auto">
          <a:xfrm>
            <a:off x="9523562" y="458653"/>
            <a:ext cx="2102037" cy="3302463"/>
          </a:xfrm>
          <a:prstGeom prst="rect">
            <a:avLst/>
          </a:prstGeom>
          <a:ln w="12700">
            <a:solidFill>
              <a:srgbClr val="002060"/>
            </a:solid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1211" y="1893949"/>
            <a:ext cx="3065659" cy="3096883"/>
          </a:xfrm>
          <a:prstGeom prst="rect">
            <a:avLst/>
          </a:prstGeom>
          <a:ln>
            <a:solidFill>
              <a:srgbClr val="002060"/>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824" t="8518" r="13711" b="2258"/>
          <a:stretch/>
        </p:blipFill>
        <p:spPr>
          <a:xfrm rot="5400000">
            <a:off x="2696665" y="4240377"/>
            <a:ext cx="2415397" cy="2170594"/>
          </a:xfrm>
          <a:prstGeom prst="rect">
            <a:avLst/>
          </a:prstGeom>
          <a:ln>
            <a:solidFill>
              <a:srgbClr val="002060"/>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3988"/>
          <a:stretch/>
        </p:blipFill>
        <p:spPr>
          <a:xfrm>
            <a:off x="4989661" y="3442391"/>
            <a:ext cx="2848155" cy="2734572"/>
          </a:xfrm>
          <a:prstGeom prst="rect">
            <a:avLst/>
          </a:prstGeom>
          <a:ln>
            <a:solidFill>
              <a:srgbClr val="002060"/>
            </a:solidFill>
          </a:ln>
        </p:spPr>
      </p:pic>
    </p:spTree>
    <p:extLst>
      <p:ext uri="{BB962C8B-B14F-4D97-AF65-F5344CB8AC3E}">
        <p14:creationId xmlns:p14="http://schemas.microsoft.com/office/powerpoint/2010/main" val="40708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150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Industry solutions</a:t>
            </a:r>
            <a:r>
              <a:rPr lang="en-US" dirty="0" smtClean="0">
                <a:solidFill>
                  <a:srgbClr val="002060"/>
                </a:solidFill>
              </a:rPr>
              <a:t>?</a:t>
            </a:r>
            <a:endParaRPr lang="en-AU" dirty="0">
              <a:solidFill>
                <a:srgbClr val="002060"/>
              </a:solidFill>
            </a:endParaRPr>
          </a:p>
        </p:txBody>
      </p:sp>
      <p:sp>
        <p:nvSpPr>
          <p:cNvPr id="3" name="Content Placeholder 2"/>
          <p:cNvSpPr>
            <a:spLocks noGrp="1"/>
          </p:cNvSpPr>
          <p:nvPr>
            <p:ph idx="1"/>
          </p:nvPr>
        </p:nvSpPr>
        <p:spPr/>
        <p:txBody>
          <a:bodyPr/>
          <a:lstStyle/>
          <a:p>
            <a:pPr marL="0" indent="0">
              <a:buNone/>
            </a:pPr>
            <a:r>
              <a:rPr lang="en-US" dirty="0" smtClean="0"/>
              <a:t>Stamp of approval  / </a:t>
            </a:r>
            <a:r>
              <a:rPr lang="en-US" dirty="0" smtClean="0"/>
              <a:t>logo?</a:t>
            </a:r>
            <a:endParaRPr lang="en-US" dirty="0"/>
          </a:p>
          <a:p>
            <a:pPr marL="0" indent="0">
              <a:buNone/>
            </a:pPr>
            <a:r>
              <a:rPr lang="en-US" dirty="0" smtClean="0"/>
              <a:t> </a:t>
            </a:r>
            <a:r>
              <a:rPr lang="en-US" dirty="0" smtClean="0"/>
              <a:t>- </a:t>
            </a:r>
            <a:r>
              <a:rPr lang="en-US" dirty="0" smtClean="0"/>
              <a:t>Recognition </a:t>
            </a:r>
            <a:r>
              <a:rPr lang="en-US" dirty="0" smtClean="0"/>
              <a:t>of quality of </a:t>
            </a:r>
            <a:r>
              <a:rPr lang="en-US" dirty="0" smtClean="0"/>
              <a:t>product</a:t>
            </a:r>
          </a:p>
          <a:p>
            <a:pPr marL="0" indent="0">
              <a:buNone/>
            </a:pPr>
            <a:r>
              <a:rPr lang="en-US" dirty="0" smtClean="0"/>
              <a:t> - </a:t>
            </a:r>
            <a:r>
              <a:rPr lang="en-US" dirty="0" smtClean="0"/>
              <a:t>Associated </a:t>
            </a:r>
            <a:r>
              <a:rPr lang="en-US" dirty="0" smtClean="0"/>
              <a:t>$ reward </a:t>
            </a:r>
            <a:endParaRPr lang="en-US" dirty="0" smtClean="0"/>
          </a:p>
          <a:p>
            <a:pPr marL="0" indent="0">
              <a:buNone/>
            </a:pPr>
            <a:r>
              <a:rPr lang="en-US" dirty="0" smtClean="0"/>
              <a:t> - </a:t>
            </a:r>
            <a:r>
              <a:rPr lang="en-US" dirty="0" smtClean="0"/>
              <a:t>Encourage </a:t>
            </a:r>
            <a:r>
              <a:rPr lang="en-US" dirty="0" smtClean="0"/>
              <a:t>greater </a:t>
            </a:r>
            <a:r>
              <a:rPr lang="en-US" dirty="0" smtClean="0"/>
              <a:t>involvement</a:t>
            </a:r>
          </a:p>
          <a:p>
            <a:pPr marL="0" indent="0">
              <a:buNone/>
            </a:pPr>
            <a:endParaRPr lang="en-US" dirty="0"/>
          </a:p>
          <a:p>
            <a:pPr marL="0" indent="0">
              <a:buNone/>
            </a:pPr>
            <a:r>
              <a:rPr lang="en-US" b="1" dirty="0" smtClean="0"/>
              <a:t>Relationships</a:t>
            </a:r>
            <a:r>
              <a:rPr lang="en-US" dirty="0" smtClean="0"/>
              <a:t> = key</a:t>
            </a:r>
            <a:br>
              <a:rPr lang="en-US" dirty="0" smtClean="0"/>
            </a:br>
            <a:endParaRPr lang="en-US" dirty="0" smtClean="0"/>
          </a:p>
          <a:p>
            <a:pPr marL="0" indent="0">
              <a:buNone/>
            </a:pPr>
            <a:r>
              <a:rPr lang="en-US" dirty="0" smtClean="0"/>
              <a:t>Adopt a fisher?</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89" y="1027905"/>
            <a:ext cx="3061740" cy="4435049"/>
          </a:xfrm>
          <a:prstGeom prst="rect">
            <a:avLst/>
          </a:prstGeom>
        </p:spPr>
      </p:pic>
      <p:sp>
        <p:nvSpPr>
          <p:cNvPr id="6" name="TextBox 5"/>
          <p:cNvSpPr txBox="1"/>
          <p:nvPr/>
        </p:nvSpPr>
        <p:spPr>
          <a:xfrm>
            <a:off x="7550189" y="1055080"/>
            <a:ext cx="3061740" cy="4508927"/>
          </a:xfrm>
          <a:prstGeom prst="rect">
            <a:avLst/>
          </a:prstGeom>
          <a:noFill/>
        </p:spPr>
        <p:txBody>
          <a:bodyPr wrap="square" rtlCol="0">
            <a:spAutoFit/>
          </a:bodyPr>
          <a:lstStyle/>
          <a:p>
            <a:pPr algn="ctr"/>
            <a:r>
              <a:rPr lang="en-US" sz="28700" dirty="0" smtClean="0">
                <a:solidFill>
                  <a:srgbClr val="FF0000"/>
                </a:solidFill>
              </a:rPr>
              <a:t>?</a:t>
            </a:r>
            <a:endParaRPr lang="en-AU" sz="28700" dirty="0">
              <a:solidFill>
                <a:srgbClr val="FF0000"/>
              </a:solidFill>
            </a:endParaRPr>
          </a:p>
        </p:txBody>
      </p:sp>
    </p:spTree>
    <p:extLst>
      <p:ext uri="{BB962C8B-B14F-4D97-AF65-F5344CB8AC3E}">
        <p14:creationId xmlns:p14="http://schemas.microsoft.com/office/powerpoint/2010/main" val="33993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Industry solutions</a:t>
            </a:r>
            <a:r>
              <a:rPr lang="en-US" dirty="0" smtClean="0">
                <a:solidFill>
                  <a:srgbClr val="002060"/>
                </a:solidFill>
              </a:rPr>
              <a:t>?</a:t>
            </a:r>
            <a:endParaRPr lang="en-AU" dirty="0">
              <a:solidFill>
                <a:srgbClr val="002060"/>
              </a:solidFill>
            </a:endParaRPr>
          </a:p>
        </p:txBody>
      </p:sp>
      <p:sp>
        <p:nvSpPr>
          <p:cNvPr id="3" name="Content Placeholder 2"/>
          <p:cNvSpPr>
            <a:spLocks noGrp="1"/>
          </p:cNvSpPr>
          <p:nvPr>
            <p:ph idx="1"/>
          </p:nvPr>
        </p:nvSpPr>
        <p:spPr/>
        <p:txBody>
          <a:bodyPr/>
          <a:lstStyle/>
          <a:p>
            <a:pPr marL="0" indent="0">
              <a:buNone/>
            </a:pPr>
            <a:r>
              <a:rPr lang="en-US" dirty="0" smtClean="0"/>
              <a:t>Labelling of cooked seafood </a:t>
            </a:r>
            <a:endParaRPr lang="en-US" dirty="0" smtClean="0"/>
          </a:p>
          <a:p>
            <a:pPr marL="0" indent="0">
              <a:buNone/>
            </a:pPr>
            <a:endParaRPr lang="en-US" dirty="0" smtClean="0"/>
          </a:p>
          <a:p>
            <a:pPr marL="0" indent="0">
              <a:buNone/>
            </a:pPr>
            <a:r>
              <a:rPr lang="en-US" dirty="0" smtClean="0"/>
              <a:t>Inform </a:t>
            </a:r>
            <a:r>
              <a:rPr lang="en-US" dirty="0" smtClean="0"/>
              <a:t>customers </a:t>
            </a:r>
            <a:r>
              <a:rPr lang="en-US" dirty="0" smtClean="0"/>
              <a:t>…</a:t>
            </a:r>
          </a:p>
          <a:p>
            <a:pPr marL="0" indent="0">
              <a:buNone/>
            </a:pPr>
            <a:endParaRPr lang="en-US" dirty="0"/>
          </a:p>
          <a:p>
            <a:pPr marL="0" indent="0">
              <a:buNone/>
            </a:pPr>
            <a:r>
              <a:rPr lang="en-US" dirty="0" smtClean="0"/>
              <a:t>Allow </a:t>
            </a:r>
            <a:r>
              <a:rPr lang="en-US" dirty="0" smtClean="0"/>
              <a:t>for </a:t>
            </a:r>
            <a:r>
              <a:rPr lang="en-US" dirty="0" smtClean="0"/>
              <a:t>choice</a:t>
            </a:r>
            <a:endParaRPr lang="en-US" dirty="0" smtClean="0"/>
          </a:p>
        </p:txBody>
      </p:sp>
      <p:pic>
        <p:nvPicPr>
          <p:cNvPr id="4098" name="Picture 2" descr="Image result for fish and chips sign"/>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6471138" y="1825625"/>
            <a:ext cx="4580319" cy="450493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0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From Science …</a:t>
            </a:r>
            <a:endParaRPr lang="en-AU" dirty="0">
              <a:solidFill>
                <a:srgbClr val="00206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914400" lvl="2" indent="0">
              <a:buNone/>
            </a:pPr>
            <a:endParaRPr lang="en-US" dirty="0" smtClean="0"/>
          </a:p>
          <a:p>
            <a:pPr marL="0" indent="0">
              <a:buNone/>
            </a:pPr>
            <a:r>
              <a:rPr lang="en-US" dirty="0" smtClean="0"/>
              <a:t>Understanding what fish need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715" y="935376"/>
            <a:ext cx="5266588" cy="5663615"/>
          </a:xfrm>
          <a:prstGeom prst="rect">
            <a:avLst/>
          </a:prstGeom>
          <a:ln>
            <a:solidFill>
              <a:srgbClr val="002060"/>
            </a:solidFill>
          </a:ln>
        </p:spPr>
      </p:pic>
    </p:spTree>
    <p:extLst>
      <p:ext uri="{BB962C8B-B14F-4D97-AF65-F5344CB8AC3E}">
        <p14:creationId xmlns:p14="http://schemas.microsoft.com/office/powerpoint/2010/main" val="1220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Solutions?</a:t>
            </a:r>
            <a:endParaRPr lang="en-AU" dirty="0">
              <a:solidFill>
                <a:srgbClr val="002060"/>
              </a:solidFill>
            </a:endParaRPr>
          </a:p>
        </p:txBody>
      </p:sp>
      <p:sp>
        <p:nvSpPr>
          <p:cNvPr id="3" name="Content Placeholder 2"/>
          <p:cNvSpPr>
            <a:spLocks noGrp="1"/>
          </p:cNvSpPr>
          <p:nvPr>
            <p:ph idx="1"/>
          </p:nvPr>
        </p:nvSpPr>
        <p:spPr>
          <a:xfrm>
            <a:off x="838200" y="1825625"/>
            <a:ext cx="5609492" cy="4351338"/>
          </a:xfrm>
        </p:spPr>
        <p:txBody>
          <a:bodyPr/>
          <a:lstStyle/>
          <a:p>
            <a:pPr marL="0" indent="0">
              <a:buNone/>
            </a:pPr>
            <a:r>
              <a:rPr lang="en-US" dirty="0" smtClean="0"/>
              <a:t>Fishery managers and scientists need </a:t>
            </a:r>
            <a:r>
              <a:rPr lang="en-US" dirty="0" smtClean="0"/>
              <a:t>to be more </a:t>
            </a:r>
            <a:r>
              <a:rPr lang="en-US" dirty="0" smtClean="0"/>
              <a:t>vocal</a:t>
            </a:r>
          </a:p>
          <a:p>
            <a:pPr marL="0" indent="0">
              <a:buNone/>
            </a:pPr>
            <a:endParaRPr lang="en-US" dirty="0"/>
          </a:p>
          <a:p>
            <a:pPr marL="0" indent="0">
              <a:buNone/>
            </a:pPr>
            <a:r>
              <a:rPr lang="en-US" dirty="0" smtClean="0"/>
              <a:t>Address negative media</a:t>
            </a:r>
          </a:p>
          <a:p>
            <a:pPr marL="0" indent="0">
              <a:buNone/>
            </a:pPr>
            <a:endParaRPr lang="en-US" dirty="0"/>
          </a:p>
          <a:p>
            <a:pPr marL="0" indent="0">
              <a:buNone/>
            </a:pPr>
            <a:r>
              <a:rPr lang="en-US" dirty="0" smtClean="0"/>
              <a:t>Provide information to </a:t>
            </a:r>
            <a:r>
              <a:rPr lang="en-US" dirty="0" smtClean="0"/>
              <a:t>point-of-sale </a:t>
            </a:r>
            <a:r>
              <a:rPr lang="en-US" dirty="0" smtClean="0"/>
              <a:t>businesses</a:t>
            </a:r>
            <a:endParaRPr lang="en-US" dirty="0" smtClean="0"/>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965" y="2212398"/>
            <a:ext cx="4993441" cy="350846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661" y="2498725"/>
            <a:ext cx="3804139" cy="1325563"/>
          </a:xfrm>
        </p:spPr>
        <p:txBody>
          <a:bodyPr/>
          <a:lstStyle/>
          <a:p>
            <a:r>
              <a:rPr lang="en-US" dirty="0" smtClean="0">
                <a:solidFill>
                  <a:srgbClr val="002060"/>
                </a:solidFill>
              </a:rPr>
              <a:t>Thank you!</a:t>
            </a:r>
            <a:endParaRPr lang="en-AU" dirty="0">
              <a:solidFill>
                <a:srgbClr val="002060"/>
              </a:solidFill>
            </a:endParaRPr>
          </a:p>
        </p:txBody>
      </p:sp>
    </p:spTree>
    <p:extLst>
      <p:ext uri="{BB962C8B-B14F-4D97-AF65-F5344CB8AC3E}">
        <p14:creationId xmlns:p14="http://schemas.microsoft.com/office/powerpoint/2010/main" val="61154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From Science …</a:t>
            </a:r>
            <a:endParaRPr lang="en-AU" dirty="0">
              <a:solidFill>
                <a:srgbClr val="002060"/>
              </a:solidFill>
            </a:endParaRPr>
          </a:p>
        </p:txBody>
      </p:sp>
      <p:sp>
        <p:nvSpPr>
          <p:cNvPr id="3" name="Content Placeholder 2"/>
          <p:cNvSpPr>
            <a:spLocks noGrp="1"/>
          </p:cNvSpPr>
          <p:nvPr>
            <p:ph idx="1"/>
          </p:nvPr>
        </p:nvSpPr>
        <p:spPr>
          <a:xfrm>
            <a:off x="838200" y="1825625"/>
            <a:ext cx="4070684" cy="4351338"/>
          </a:xfrm>
        </p:spPr>
        <p:txBody>
          <a:bodyPr/>
          <a:lstStyle/>
          <a:p>
            <a:pPr marL="0" indent="0">
              <a:buNone/>
            </a:pPr>
            <a:endParaRPr lang="en-US" dirty="0" smtClean="0"/>
          </a:p>
          <a:p>
            <a:pPr marL="0" indent="0">
              <a:buNone/>
            </a:pPr>
            <a:r>
              <a:rPr lang="en-US" dirty="0" smtClean="0"/>
              <a:t>In many cases, it is not the fish that need to be managed </a:t>
            </a:r>
            <a:r>
              <a:rPr lang="en-US" dirty="0" smtClean="0"/>
              <a:t>……</a:t>
            </a:r>
          </a:p>
          <a:p>
            <a:pPr marL="0" indent="0">
              <a:buNone/>
            </a:pPr>
            <a:endParaRPr lang="en-US" dirty="0" smtClean="0"/>
          </a:p>
          <a:p>
            <a:pPr marL="0" indent="0">
              <a:buNone/>
            </a:pPr>
            <a:r>
              <a:rPr lang="en-US" dirty="0" smtClean="0"/>
              <a:t>What do the people need?</a:t>
            </a:r>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40"/>
          <a:stretch/>
        </p:blipFill>
        <p:spPr>
          <a:xfrm>
            <a:off x="5275384" y="1370984"/>
            <a:ext cx="6627857" cy="5213121"/>
          </a:xfrm>
          <a:prstGeom prst="rect">
            <a:avLst/>
          </a:prstGeom>
          <a:ln>
            <a:solidFill>
              <a:srgbClr val="002060"/>
            </a:solidFill>
          </a:ln>
        </p:spPr>
      </p:pic>
    </p:spTree>
    <p:extLst>
      <p:ext uri="{BB962C8B-B14F-4D97-AF65-F5344CB8AC3E}">
        <p14:creationId xmlns:p14="http://schemas.microsoft.com/office/powerpoint/2010/main" val="41852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From Science …</a:t>
            </a:r>
            <a:endParaRPr lang="en-AU" dirty="0">
              <a:solidFill>
                <a:srgbClr val="002060"/>
              </a:solidFill>
            </a:endParaRPr>
          </a:p>
        </p:txBody>
      </p:sp>
      <p:sp>
        <p:nvSpPr>
          <p:cNvPr id="3" name="Content Placeholder 2"/>
          <p:cNvSpPr>
            <a:spLocks noGrp="1"/>
          </p:cNvSpPr>
          <p:nvPr>
            <p:ph idx="1"/>
          </p:nvPr>
        </p:nvSpPr>
        <p:spPr>
          <a:xfrm>
            <a:off x="838200" y="1825625"/>
            <a:ext cx="4751630" cy="4351338"/>
          </a:xfrm>
        </p:spPr>
        <p:txBody>
          <a:bodyPr>
            <a:noAutofit/>
          </a:bodyPr>
          <a:lstStyle/>
          <a:p>
            <a:pPr marL="0" indent="0">
              <a:buNone/>
            </a:pPr>
            <a:r>
              <a:rPr lang="en-US" dirty="0" smtClean="0"/>
              <a:t>Connections between different groups of people …</a:t>
            </a:r>
          </a:p>
          <a:p>
            <a:pPr marL="0" indent="0">
              <a:buNone/>
            </a:pPr>
            <a:endParaRPr lang="en-US" dirty="0"/>
          </a:p>
          <a:p>
            <a:pPr marL="0" indent="0">
              <a:buNone/>
            </a:pPr>
            <a:r>
              <a:rPr lang="en-US" dirty="0"/>
              <a:t>Negative perceptions</a:t>
            </a:r>
          </a:p>
          <a:p>
            <a:pPr marL="0" indent="0">
              <a:buNone/>
            </a:pPr>
            <a:endParaRPr lang="en-US" dirty="0"/>
          </a:p>
          <a:p>
            <a:pPr marL="0" indent="0">
              <a:buNone/>
            </a:pPr>
            <a:r>
              <a:rPr lang="en-US" dirty="0"/>
              <a:t>Disconnect between community and commercial fishing</a:t>
            </a:r>
          </a:p>
          <a:p>
            <a:pPr marL="0" indent="0">
              <a:buNone/>
            </a:pPr>
            <a:endParaRPr lang="en-US"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97" t="26231" r="9830" b="26205"/>
          <a:stretch/>
        </p:blipFill>
        <p:spPr>
          <a:xfrm rot="21382699">
            <a:off x="5872635" y="4294643"/>
            <a:ext cx="5975497" cy="114831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08" t="14374" r="15213" b="29614"/>
          <a:stretch/>
        </p:blipFill>
        <p:spPr>
          <a:xfrm>
            <a:off x="6096000" y="2478237"/>
            <a:ext cx="5005297" cy="143215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1773" t="39131" r="15756" b="31343"/>
          <a:stretch/>
        </p:blipFill>
        <p:spPr>
          <a:xfrm rot="358233">
            <a:off x="6005098" y="1595679"/>
            <a:ext cx="5474307" cy="599472"/>
          </a:xfrm>
          <a:prstGeom prst="rect">
            <a:avLst/>
          </a:prstGeom>
        </p:spPr>
      </p:pic>
    </p:spTree>
    <p:extLst>
      <p:ext uri="{BB962C8B-B14F-4D97-AF65-F5344CB8AC3E}">
        <p14:creationId xmlns:p14="http://schemas.microsoft.com/office/powerpoint/2010/main" val="318045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From Science …</a:t>
            </a:r>
            <a:endParaRPr lang="en-AU" dirty="0">
              <a:solidFill>
                <a:srgbClr val="002060"/>
              </a:solidFill>
            </a:endParaRPr>
          </a:p>
        </p:txBody>
      </p:sp>
      <p:sp>
        <p:nvSpPr>
          <p:cNvPr id="3" name="Content Placeholder 2"/>
          <p:cNvSpPr>
            <a:spLocks noGrp="1"/>
          </p:cNvSpPr>
          <p:nvPr>
            <p:ph idx="1"/>
          </p:nvPr>
        </p:nvSpPr>
        <p:spPr>
          <a:xfrm>
            <a:off x="838200" y="1825625"/>
            <a:ext cx="5093677" cy="4351338"/>
          </a:xfrm>
        </p:spPr>
        <p:txBody>
          <a:bodyPr>
            <a:noAutofit/>
          </a:bodyPr>
          <a:lstStyle/>
          <a:p>
            <a:pPr marL="0" indent="0">
              <a:buNone/>
            </a:pPr>
            <a:r>
              <a:rPr lang="en-US" dirty="0" smtClean="0"/>
              <a:t>Lack of accurate information</a:t>
            </a:r>
          </a:p>
          <a:p>
            <a:pPr marL="0" indent="0">
              <a:buNone/>
            </a:pPr>
            <a:endParaRPr lang="en-US" dirty="0"/>
          </a:p>
          <a:p>
            <a:pPr marL="0" indent="0">
              <a:buNone/>
            </a:pPr>
            <a:r>
              <a:rPr lang="en-US" dirty="0" smtClean="0"/>
              <a:t>Lack of understanding</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878" y="1743657"/>
            <a:ext cx="5956432" cy="4765146"/>
          </a:xfrm>
          <a:prstGeom prst="rect">
            <a:avLst/>
          </a:prstGeom>
          <a:ln>
            <a:solidFill>
              <a:srgbClr val="002060"/>
            </a:solidFill>
          </a:ln>
        </p:spPr>
      </p:pic>
    </p:spTree>
    <p:extLst>
      <p:ext uri="{BB962C8B-B14F-4D97-AF65-F5344CB8AC3E}">
        <p14:creationId xmlns:p14="http://schemas.microsoft.com/office/powerpoint/2010/main" val="3063612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From Science …</a:t>
            </a:r>
            <a:endParaRPr lang="en-AU" dirty="0">
              <a:solidFill>
                <a:srgbClr val="00206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smtClean="0"/>
              <a:t>disconnect</a:t>
            </a:r>
          </a:p>
          <a:p>
            <a:pPr marL="0" indent="0">
              <a:buNone/>
            </a:pPr>
            <a:endParaRPr lang="en-US" dirty="0"/>
          </a:p>
          <a:p>
            <a:pPr marL="0" indent="0">
              <a:buNone/>
            </a:pPr>
            <a:r>
              <a:rPr lang="en-US" dirty="0" smtClean="0"/>
              <a:t>Affects </a:t>
            </a:r>
            <a:r>
              <a:rPr lang="en-US" dirty="0" err="1" smtClean="0"/>
              <a:t>recognised</a:t>
            </a:r>
            <a:r>
              <a:rPr lang="en-US" dirty="0" smtClean="0"/>
              <a:t> ‘value’ of industry to </a:t>
            </a:r>
            <a:r>
              <a:rPr lang="en-US" dirty="0" smtClean="0"/>
              <a:t>community</a:t>
            </a:r>
          </a:p>
          <a:p>
            <a:pPr marL="0" indent="0">
              <a:buNone/>
            </a:pPr>
            <a:endParaRPr lang="en-US" dirty="0"/>
          </a:p>
          <a:p>
            <a:pPr marL="0" indent="0">
              <a:buNone/>
            </a:pPr>
            <a:r>
              <a:rPr lang="en-US" dirty="0" smtClean="0"/>
              <a:t>Commercial </a:t>
            </a:r>
            <a:r>
              <a:rPr lang="en-US" dirty="0" smtClean="0"/>
              <a:t>fisheries continue to lose ground to vocal lobby </a:t>
            </a:r>
            <a:r>
              <a:rPr lang="en-US" dirty="0" smtClean="0"/>
              <a:t>groups</a:t>
            </a:r>
          </a:p>
          <a:p>
            <a:pPr marL="0" indent="0">
              <a:buNone/>
            </a:pPr>
            <a:endParaRPr lang="en-US" dirty="0"/>
          </a:p>
          <a:p>
            <a:pPr marL="0" indent="0">
              <a:buNone/>
            </a:pPr>
            <a:r>
              <a:rPr lang="en-US" dirty="0" smtClean="0"/>
              <a:t>Politicians </a:t>
            </a:r>
            <a:r>
              <a:rPr lang="en-US" dirty="0" smtClean="0"/>
              <a:t>make the decisions based on community ‘</a:t>
            </a:r>
            <a:r>
              <a:rPr lang="en-US" dirty="0" smtClean="0"/>
              <a:t>needs’</a:t>
            </a:r>
          </a:p>
          <a:p>
            <a:pPr marL="0" indent="0">
              <a:buNone/>
            </a:pPr>
            <a:endParaRPr lang="en-US" dirty="0"/>
          </a:p>
          <a:p>
            <a:pPr marL="0" indent="0">
              <a:buNone/>
            </a:pPr>
            <a:r>
              <a:rPr lang="en-US" dirty="0" smtClean="0"/>
              <a:t>Hard </a:t>
            </a:r>
            <a:r>
              <a:rPr lang="en-US" dirty="0" smtClean="0"/>
              <a:t>to get correct information heard … and </a:t>
            </a:r>
            <a:r>
              <a:rPr lang="en-US" dirty="0" smtClean="0"/>
              <a:t>trusted</a:t>
            </a:r>
            <a:endParaRPr lang="en-US" dirty="0" smtClean="0"/>
          </a:p>
        </p:txBody>
      </p:sp>
    </p:spTree>
    <p:extLst>
      <p:ext uri="{BB962C8B-B14F-4D97-AF65-F5344CB8AC3E}">
        <p14:creationId xmlns:p14="http://schemas.microsoft.com/office/powerpoint/2010/main" val="6522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From Science …</a:t>
            </a:r>
            <a:endParaRPr lang="en-AU" dirty="0">
              <a:solidFill>
                <a:srgbClr val="002060"/>
              </a:solidFill>
            </a:endParaRPr>
          </a:p>
        </p:txBody>
      </p:sp>
      <p:sp>
        <p:nvSpPr>
          <p:cNvPr id="3" name="Content Placeholder 2"/>
          <p:cNvSpPr>
            <a:spLocks noGrp="1"/>
          </p:cNvSpPr>
          <p:nvPr>
            <p:ph idx="1"/>
          </p:nvPr>
        </p:nvSpPr>
        <p:spPr>
          <a:xfrm>
            <a:off x="838200" y="1825625"/>
            <a:ext cx="4296508" cy="4351338"/>
          </a:xfrm>
        </p:spPr>
        <p:txBody>
          <a:bodyPr>
            <a:noAutofit/>
          </a:bodyPr>
          <a:lstStyle/>
          <a:p>
            <a:pPr marL="0" indent="0">
              <a:buNone/>
            </a:pPr>
            <a:r>
              <a:rPr lang="en-US" dirty="0" smtClean="0"/>
              <a:t>Fisheries = Public </a:t>
            </a:r>
            <a:r>
              <a:rPr lang="en-US" dirty="0" smtClean="0"/>
              <a:t>resource</a:t>
            </a:r>
          </a:p>
          <a:p>
            <a:pPr marL="0" indent="0">
              <a:buNone/>
            </a:pPr>
            <a:endParaRPr lang="en-US" dirty="0"/>
          </a:p>
          <a:p>
            <a:pPr marL="0" indent="0">
              <a:buNone/>
            </a:pPr>
            <a:r>
              <a:rPr lang="en-US" dirty="0" smtClean="0"/>
              <a:t>Seafood consumers want local seafood</a:t>
            </a:r>
          </a:p>
          <a:p>
            <a:pPr marL="0" indent="0">
              <a:buNone/>
            </a:pPr>
            <a:endParaRPr lang="en-US" dirty="0"/>
          </a:p>
          <a:p>
            <a:pPr marL="0" indent="0">
              <a:buNone/>
            </a:pPr>
            <a:r>
              <a:rPr lang="en-US" dirty="0" smtClean="0"/>
              <a:t>Lack of information …</a:t>
            </a:r>
          </a:p>
        </p:txBody>
      </p:sp>
      <p:grpSp>
        <p:nvGrpSpPr>
          <p:cNvPr id="5" name="Group 4"/>
          <p:cNvGrpSpPr/>
          <p:nvPr/>
        </p:nvGrpSpPr>
        <p:grpSpPr>
          <a:xfrm>
            <a:off x="4819686" y="1825625"/>
            <a:ext cx="7372314" cy="4392899"/>
            <a:chOff x="4819686" y="1825625"/>
            <a:chExt cx="7372314" cy="439289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86" y="1825625"/>
              <a:ext cx="7087442"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296380" y="5633749"/>
              <a:ext cx="1895620" cy="584775"/>
            </a:xfrm>
            <a:prstGeom prst="rect">
              <a:avLst/>
            </a:prstGeom>
            <a:noFill/>
          </p:spPr>
          <p:txBody>
            <a:bodyPr wrap="square" rtlCol="0">
              <a:spAutoFit/>
            </a:bodyPr>
            <a:lstStyle/>
            <a:p>
              <a:r>
                <a:rPr lang="en-US" sz="1600" dirty="0"/>
                <a:t>(Tobin et al. 2010)</a:t>
              </a:r>
            </a:p>
            <a:p>
              <a:endParaRPr lang="en-AU" sz="1600" dirty="0"/>
            </a:p>
          </p:txBody>
        </p:sp>
      </p:grpSp>
    </p:spTree>
    <p:extLst>
      <p:ext uri="{BB962C8B-B14F-4D97-AF65-F5344CB8AC3E}">
        <p14:creationId xmlns:p14="http://schemas.microsoft.com/office/powerpoint/2010/main" val="365078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 to seafood!</a:t>
            </a:r>
            <a:endParaRPr lang="en-AU" dirty="0">
              <a:solidFill>
                <a:srgbClr val="002060"/>
              </a:solidFill>
            </a:endParaRPr>
          </a:p>
        </p:txBody>
      </p:sp>
      <p:sp>
        <p:nvSpPr>
          <p:cNvPr id="3" name="Content Placeholder 2"/>
          <p:cNvSpPr>
            <a:spLocks noGrp="1"/>
          </p:cNvSpPr>
          <p:nvPr>
            <p:ph idx="1"/>
          </p:nvPr>
        </p:nvSpPr>
        <p:spPr>
          <a:xfrm>
            <a:off x="838200" y="1825625"/>
            <a:ext cx="10881852" cy="4351338"/>
          </a:xfrm>
        </p:spPr>
        <p:txBody>
          <a:bodyPr/>
          <a:lstStyle/>
          <a:p>
            <a:pPr marL="0" indent="0">
              <a:buNone/>
            </a:pPr>
            <a:r>
              <a:rPr lang="en-US" dirty="0" smtClean="0"/>
              <a:t>So … let’s open a shop</a:t>
            </a:r>
            <a:r>
              <a:rPr lang="en-US" dirty="0" smtClean="0"/>
              <a:t>!</a:t>
            </a:r>
            <a:endParaRPr lang="en-US"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908" t="1795" r="6787" b="6505"/>
          <a:stretch/>
        </p:blipFill>
        <p:spPr>
          <a:xfrm>
            <a:off x="5946885" y="874527"/>
            <a:ext cx="5773167" cy="4654403"/>
          </a:xfrm>
          <a:prstGeom prst="rect">
            <a:avLst/>
          </a:prstGeom>
          <a:ln>
            <a:solidFill>
              <a:srgbClr val="002060"/>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66" t="1182" r="28234" b="1283"/>
          <a:stretch/>
        </p:blipFill>
        <p:spPr>
          <a:xfrm>
            <a:off x="4969150" y="2970045"/>
            <a:ext cx="3022931" cy="2558885"/>
          </a:xfrm>
          <a:prstGeom prst="rect">
            <a:avLst/>
          </a:prstGeom>
          <a:ln>
            <a:solidFill>
              <a:srgbClr val="002060"/>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513" y="3839205"/>
            <a:ext cx="3506637" cy="2337758"/>
          </a:xfrm>
          <a:prstGeom prst="rect">
            <a:avLst/>
          </a:prstGeom>
          <a:ln>
            <a:solidFill>
              <a:srgbClr val="002060"/>
            </a:solidFill>
          </a:ln>
        </p:spPr>
      </p:pic>
    </p:spTree>
    <p:extLst>
      <p:ext uri="{BB962C8B-B14F-4D97-AF65-F5344CB8AC3E}">
        <p14:creationId xmlns:p14="http://schemas.microsoft.com/office/powerpoint/2010/main" val="10101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 to seafood!</a:t>
            </a:r>
            <a:endParaRPr lang="en-AU" dirty="0">
              <a:solidFill>
                <a:srgbClr val="002060"/>
              </a:solidFill>
            </a:endParaRPr>
          </a:p>
        </p:txBody>
      </p:sp>
      <p:sp>
        <p:nvSpPr>
          <p:cNvPr id="3" name="Content Placeholder 2"/>
          <p:cNvSpPr>
            <a:spLocks noGrp="1"/>
          </p:cNvSpPr>
          <p:nvPr>
            <p:ph idx="1"/>
          </p:nvPr>
        </p:nvSpPr>
        <p:spPr>
          <a:xfrm>
            <a:off x="392726" y="1849071"/>
            <a:ext cx="6217834" cy="4351338"/>
          </a:xfrm>
        </p:spPr>
        <p:txBody>
          <a:bodyPr>
            <a:normAutofit/>
          </a:bodyPr>
          <a:lstStyle/>
          <a:p>
            <a:pPr marL="457200" lvl="1" indent="0">
              <a:buNone/>
            </a:pPr>
            <a:r>
              <a:rPr lang="en-US" sz="2800" dirty="0" smtClean="0"/>
              <a:t>The idea:</a:t>
            </a:r>
          </a:p>
          <a:p>
            <a:pPr lvl="1">
              <a:buFontTx/>
              <a:buChar char="-"/>
            </a:pPr>
            <a:r>
              <a:rPr lang="en-US" sz="2800" dirty="0" smtClean="0"/>
              <a:t>Showcase </a:t>
            </a:r>
            <a:r>
              <a:rPr lang="en-US" sz="2800" dirty="0" smtClean="0"/>
              <a:t>local </a:t>
            </a:r>
            <a:r>
              <a:rPr lang="en-US" sz="2800" dirty="0" smtClean="0"/>
              <a:t>seafood!</a:t>
            </a:r>
          </a:p>
          <a:p>
            <a:pPr lvl="1">
              <a:buFontTx/>
              <a:buChar char="-"/>
            </a:pPr>
            <a:r>
              <a:rPr lang="en-US" sz="2800" dirty="0" smtClean="0"/>
              <a:t>Talk </a:t>
            </a:r>
            <a:r>
              <a:rPr lang="en-US" sz="2800" dirty="0" smtClean="0"/>
              <a:t>directly with the </a:t>
            </a:r>
            <a:r>
              <a:rPr lang="en-US" sz="2800" dirty="0" smtClean="0"/>
              <a:t>consumers</a:t>
            </a:r>
          </a:p>
          <a:p>
            <a:pPr lvl="1">
              <a:buFontTx/>
              <a:buChar char="-"/>
            </a:pPr>
            <a:r>
              <a:rPr lang="en-US" sz="2800" dirty="0" smtClean="0"/>
              <a:t>Sell </a:t>
            </a:r>
            <a:r>
              <a:rPr lang="en-US" sz="2800" dirty="0" smtClean="0"/>
              <a:t>fresh and cooked local seafood, and the story about it’s source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851" b="6910"/>
          <a:stretch/>
        </p:blipFill>
        <p:spPr>
          <a:xfrm>
            <a:off x="6751236" y="3641028"/>
            <a:ext cx="4968815" cy="2905332"/>
          </a:xfrm>
          <a:prstGeom prst="rect">
            <a:avLst/>
          </a:prstGeom>
          <a:ln>
            <a:solidFill>
              <a:srgbClr val="002060"/>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8870" r="7776" b="9477"/>
          <a:stretch/>
        </p:blipFill>
        <p:spPr>
          <a:xfrm>
            <a:off x="7197970" y="365125"/>
            <a:ext cx="4522082" cy="3002806"/>
          </a:xfrm>
          <a:prstGeom prst="rect">
            <a:avLst/>
          </a:prstGeom>
          <a:ln>
            <a:solidFill>
              <a:srgbClr val="002060"/>
            </a:solidFill>
          </a:ln>
        </p:spPr>
      </p:pic>
    </p:spTree>
    <p:extLst>
      <p:ext uri="{BB962C8B-B14F-4D97-AF65-F5344CB8AC3E}">
        <p14:creationId xmlns:p14="http://schemas.microsoft.com/office/powerpoint/2010/main" val="3303897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FRDC Documentation" ma:contentTypeID="0x0101000FE7321ECC2828439B82F4E481DE703200295D1F77A9757246A9903C2124EC4D17" ma:contentTypeVersion="830" ma:contentTypeDescription="" ma:contentTypeScope="" ma:versionID="61c85a00909e31b5997641687186435c">
  <xsd:schema xmlns:xsd="http://www.w3.org/2001/XMLSchema" xmlns:xs="http://www.w3.org/2001/XMLSchema" xmlns:p="http://schemas.microsoft.com/office/2006/metadata/properties" xmlns:ns2="c72d4b94-e734-4a22-a7ed-1ec40cca8c20" xmlns:ns3="8786b2f4-9747-446d-b2d3-cff2c3138640" targetNamespace="http://schemas.microsoft.com/office/2006/metadata/properties" ma:root="true" ma:fieldsID="7207aa8a08d7486060ee95f1c228e4f2" ns2:_="" ns3:_="">
    <xsd:import namespace="c72d4b94-e734-4a22-a7ed-1ec40cca8c20"/>
    <xsd:import namespace="8786b2f4-9747-446d-b2d3-cff2c3138640"/>
    <xsd:element name="properties">
      <xsd:complexType>
        <xsd:sequence>
          <xsd:element name="documentManagement">
            <xsd:complexType>
              <xsd:all>
                <xsd:element ref="ns2:Action_x005f_x0020_Date" minOccurs="0"/>
                <xsd:element ref="ns2:Project_x005f_x0020_Number" minOccurs="0"/>
                <xsd:element ref="ns2:Function_x005f_x0020_Type" minOccurs="0"/>
                <xsd:element ref="ns2:Prime_x005f_x0020_Activity" minOccurs="0"/>
                <xsd:element ref="ns2:Secondary_x0020_Activity" minOccurs="0"/>
                <xsd:element ref="ns2:Document_x005f_x0020_Type" minOccurs="0"/>
                <xsd:element ref="ns2:Organisation" minOccurs="0"/>
                <xsd:element ref="ns2:Attachment" minOccurs="0"/>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d4b94-e734-4a22-a7ed-1ec40cca8c20" elementFormDefault="qualified">
    <xsd:import namespace="http://schemas.microsoft.com/office/2006/documentManagement/types"/>
    <xsd:import namespace="http://schemas.microsoft.com/office/infopath/2007/PartnerControls"/>
    <xsd:element name="Action_x005f_x0020_Date" ma:index="2" nillable="true" ma:displayName="Action Date" ma:default="[today]" ma:description="Date this document is relevant to. The Meeting Date, Year and Financial Year derive their value from this field." ma:format="DateOnly" ma:internalName="Action_x0020_Date" ma:readOnly="false">
      <xsd:simpleType>
        <xsd:restriction base="dms:DateTime"/>
      </xsd:simpleType>
    </xsd:element>
    <xsd:element name="Project_x005f_x0020_Number" ma:index="3" nillable="true" ma:displayName="Project Number" ma:description="FRDC Project Number as per OmniFish" ma:internalName="Project_x0020_Number" ma:readOnly="false">
      <xsd:simpleType>
        <xsd:restriction base="dms:Text">
          <xsd:maxLength value="13"/>
        </xsd:restriction>
      </xsd:simpleType>
    </xsd:element>
    <xsd:element name="Function_x005f_x0020_Type" ma:index="7" nillable="true" ma:displayName="Function Type" ma:description="Base classification of a document based on ANA standards of activity" ma:list="{304a00c3-826c-4bce-a619-237838aa048f}" ma:internalName="Function_x0020_Type" ma:readOnly="false" ma:showField="Title" ma:web="c72d4b94-e734-4a22-a7ed-1ec40cca8c20">
      <xsd:simpleType>
        <xsd:restriction base="dms:Lookup"/>
      </xsd:simpleType>
    </xsd:element>
    <xsd:element name="Prime_x005f_x0020_Activity" ma:index="8" nillable="true" ma:displayName="Prime Activity" ma:description="The primary activity to classify your document." ma:list="{bc312c8f-fbc6-40ea-ad76-d8f1061a6767}" ma:internalName="Prime_x0020_Activity" ma:readOnly="false" ma:showField="Title" ma:web="c72d4b94-e734-4a22-a7ed-1ec40cca8c20">
      <xsd:simpleType>
        <xsd:restriction base="dms:Lookup"/>
      </xsd:simpleType>
    </xsd:element>
    <xsd:element name="Secondary_x0020_Activity" ma:index="9" nillable="true" ma:displayName="Secondary Activity" ma:description="The secondary activity to classify or group your document." ma:list="{950f4fd8-a6e2-4559-8296-cc232ae79263}" ma:internalName="Secondary_x0020_Activity" ma:readOnly="false" ma:showField="Title" ma:web="c72d4b94-e734-4a22-a7ed-1ec40cca8c20">
      <xsd:simpleType>
        <xsd:restriction base="dms:Lookup"/>
      </xsd:simpleType>
    </xsd:element>
    <xsd:element name="Document_x005f_x0020_Type" ma:index="10" nillable="true" ma:displayName="Document Type" ma:description="Choose what best describes you document." ma:list="{dfca30c0-a63c-463c-969a-15ba6fb5dd74}" ma:internalName="Document_x0020_Type" ma:readOnly="false" ma:showField="Title" ma:web="c72d4b94-e734-4a22-a7ed-1ec40cca8c20">
      <xsd:simpleType>
        <xsd:restriction base="dms:Lookup"/>
      </xsd:simpleType>
    </xsd:element>
    <xsd:element name="Organisation" ma:index="11" nillable="true" ma:displayName="Organisation" ma:description="Organisations and Contacts List" ma:list="{67eafe91-42cd-4569-9426-3b27815d11c9}" ma:internalName="Organisation" ma:readOnly="false" ma:showField="Title" ma:web="c72d4b94-e734-4a22-a7ed-1ec40cca8c20">
      <xsd:simpleType>
        <xsd:restriction base="dms:Lookup"/>
      </xsd:simpleType>
    </xsd:element>
    <xsd:element name="Attachment" ma:index="12" nillable="true" ma:displayName="Attachment" ma:default="0" ma:internalName="Attachment" ma:readOnly="false">
      <xsd:simpleType>
        <xsd:restriction base="dms:Boolea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86b2f4-9747-446d-b2d3-cff2c3138640"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ttachment xmlns="c72d4b94-e734-4a22-a7ed-1ec40cca8c20">false</Attachment>
    <Organisation xmlns="c72d4b94-e734-4a22-a7ed-1ec40cca8c20" xsi:nil="true"/>
    <Secondary_x0020_Activity xmlns="c72d4b94-e734-4a22-a7ed-1ec40cca8c20" xsi:nil="true"/>
    <_dlc_DocId xmlns="c72d4b94-e734-4a22-a7ed-1ec40cca8c20">NEMO-2079522257-26</_dlc_DocId>
    <_dlc_DocIdUrl xmlns="c72d4b94-e734-4a22-a7ed-1ec40cca8c20">
      <Url>https://frdc1.sharepoint.com/teams/Projects2017/_layouts/15/DocIdRedir.aspx?ID=NEMO-2079522257-26</Url>
      <Description>NEMO-2079522257-26</Description>
    </_dlc_DocIdUrl>
    <Function_x005f_x0020_Type xmlns="c72d4b94-e734-4a22-a7ed-1ec40cca8c20">30</Function_x005f_x0020_Type>
    <Prime_x005f_x0020_Activity xmlns="c72d4b94-e734-4a22-a7ed-1ec40cca8c20">123</Prime_x005f_x0020_Activity>
    <_dlc_DocIdPersistId xmlns="c72d4b94-e734-4a22-a7ed-1ec40cca8c20" xsi:nil="true"/>
    <Action_x005f_x0020_Date xmlns="c72d4b94-e734-4a22-a7ed-1ec40cca8c20">2018-09-26T14:00:00+00:00</Action_x005f_x0020_Date>
    <Document_x005f_x0020_Type xmlns="c72d4b94-e734-4a22-a7ed-1ec40cca8c20">17</Document_x005f_x0020_Type>
    <Project_x005f_x0020_Number xmlns="c72d4b94-e734-4a22-a7ed-1ec40cca8c20" xsi:nil="true"/>
  </documentManagement>
</p:properties>
</file>

<file path=customXml/itemProps1.xml><?xml version="1.0" encoding="utf-8"?>
<ds:datastoreItem xmlns:ds="http://schemas.openxmlformats.org/officeDocument/2006/customXml" ds:itemID="{F096C5AD-355B-43C4-86A6-EA04D2152574}"/>
</file>

<file path=customXml/itemProps2.xml><?xml version="1.0" encoding="utf-8"?>
<ds:datastoreItem xmlns:ds="http://schemas.openxmlformats.org/officeDocument/2006/customXml" ds:itemID="{E5558C23-9B4F-4D65-B828-CA8C574B6ED5}"/>
</file>

<file path=customXml/itemProps3.xml><?xml version="1.0" encoding="utf-8"?>
<ds:datastoreItem xmlns:ds="http://schemas.openxmlformats.org/officeDocument/2006/customXml" ds:itemID="{64FE3F46-67DC-4AAF-AB7B-A74B08AEAE25}"/>
</file>

<file path=customXml/itemProps4.xml><?xml version="1.0" encoding="utf-8"?>
<ds:datastoreItem xmlns:ds="http://schemas.openxmlformats.org/officeDocument/2006/customXml" ds:itemID="{2F59B837-2695-4345-8C6F-F0BDF2399A6A}"/>
</file>

<file path=docProps/app.xml><?xml version="1.0" encoding="utf-8"?>
<Properties xmlns="http://schemas.openxmlformats.org/officeDocument/2006/extended-properties" xmlns:vt="http://schemas.openxmlformats.org/officeDocument/2006/docPropsVTypes">
  <Template>Office Theme</Template>
  <TotalTime>9497</TotalTime>
  <Words>1592</Words>
  <Application>Microsoft Office PowerPoint</Application>
  <PresentationFormat>Widescreen</PresentationFormat>
  <Paragraphs>200</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From Science to Seafood</vt:lpstr>
      <vt:lpstr>From Science …</vt:lpstr>
      <vt:lpstr>From Science …</vt:lpstr>
      <vt:lpstr>From Science …</vt:lpstr>
      <vt:lpstr>From Science …</vt:lpstr>
      <vt:lpstr>From Science …</vt:lpstr>
      <vt:lpstr>From Science …</vt:lpstr>
      <vt:lpstr>… to seafood!</vt:lpstr>
      <vt:lpstr>… to seafood!</vt:lpstr>
      <vt:lpstr>… to seafood!</vt:lpstr>
      <vt:lpstr>… to seafood!</vt:lpstr>
      <vt:lpstr>Showcasing local seafood</vt:lpstr>
      <vt:lpstr>The challenges</vt:lpstr>
      <vt:lpstr>The solution</vt:lpstr>
      <vt:lpstr>The solution</vt:lpstr>
      <vt:lpstr>The challenges</vt:lpstr>
      <vt:lpstr>Industry solutions?</vt:lpstr>
      <vt:lpstr>Industry solutions?</vt:lpstr>
      <vt:lpstr>Industry solutions?</vt:lpstr>
      <vt:lpstr>Solutions?</vt:lpstr>
      <vt:lpstr>Thank you!</vt:lpstr>
    </vt:vector>
  </TitlesOfParts>
  <Company>James Cook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Science to Seafood</dc:title>
  <dc:creator>Renae Tobin</dc:creator>
  <cp:lastModifiedBy>Renae Tobin</cp:lastModifiedBy>
  <cp:revision>83</cp:revision>
  <dcterms:created xsi:type="dcterms:W3CDTF">2018-09-21T05:59:18Z</dcterms:created>
  <dcterms:modified xsi:type="dcterms:W3CDTF">2018-09-27T22:12:33Z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0x0101000FE7321ECC2828439B82F4E481DE703200295D1F77A9757246A9903C2124EC4D17</vt:lpwstr>
  </property>
  <property fmtid="{D5CDD505-2E9C-101B-9397-08002B2CF9AE}" pid="3" name="_dlc_DocIdItemGuid">
    <vt:lpwstr>d8fdf372-9055-4e5e-a220-4e54fddc9ec1</vt:lpwstr>
  </property>
</Properties>
</file>