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58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76197" autoAdjust="0"/>
  </p:normalViewPr>
  <p:slideViewPr>
    <p:cSldViewPr snapToGrid="0">
      <p:cViewPr>
        <p:scale>
          <a:sx n="50" d="100"/>
          <a:sy n="50" d="100"/>
        </p:scale>
        <p:origin x="5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D578C-FDD7-4A68-8C02-E4BC56AEE9F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B2D80AD0-F63A-47FD-8164-68F4E9AAA57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Festival engagement</a:t>
          </a:r>
          <a:endParaRPr lang="en-US" sz="1800" dirty="0"/>
        </a:p>
      </dgm:t>
    </dgm:pt>
    <dgm:pt modelId="{E2A51331-20A3-4075-AD95-028A6058E1DC}" type="parTrans" cxnId="{E097437F-565C-4BBD-AE14-0FEF1417601E}">
      <dgm:prSet/>
      <dgm:spPr/>
      <dgm:t>
        <a:bodyPr/>
        <a:lstStyle/>
        <a:p>
          <a:endParaRPr lang="en-US"/>
        </a:p>
      </dgm:t>
    </dgm:pt>
    <dgm:pt modelId="{8F7DCBAF-13D6-41A5-B239-41F86FE3FB37}" type="sibTrans" cxnId="{E097437F-565C-4BBD-AE14-0FEF1417601E}">
      <dgm:prSet/>
      <dgm:spPr/>
      <dgm:t>
        <a:bodyPr/>
        <a:lstStyle/>
        <a:p>
          <a:endParaRPr lang="en-US"/>
        </a:p>
      </dgm:t>
    </dgm:pt>
    <dgm:pt modelId="{BC013224-AC07-4D0A-9018-75923A661B5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Collateral </a:t>
          </a:r>
          <a:r>
            <a:rPr lang="en-AU" sz="1600" dirty="0"/>
            <a:t>(banners, stress balls, </a:t>
          </a:r>
          <a:br>
            <a:rPr lang="en-AU" sz="1600" dirty="0"/>
          </a:br>
          <a:r>
            <a:rPr lang="en-AU" sz="1600" dirty="0"/>
            <a:t>t-shirts, hats, etc…)</a:t>
          </a:r>
          <a:endParaRPr lang="en-US" sz="1600" dirty="0"/>
        </a:p>
      </dgm:t>
    </dgm:pt>
    <dgm:pt modelId="{F89812EE-07F1-4EF8-AA3D-53B405793A5D}" type="parTrans" cxnId="{84AA8282-D53A-4B65-8603-B88956DCD2F9}">
      <dgm:prSet/>
      <dgm:spPr/>
      <dgm:t>
        <a:bodyPr/>
        <a:lstStyle/>
        <a:p>
          <a:endParaRPr lang="en-US"/>
        </a:p>
      </dgm:t>
    </dgm:pt>
    <dgm:pt modelId="{2D135388-2DF9-4B36-90C8-05020A3D53A9}" type="sibTrans" cxnId="{84AA8282-D53A-4B65-8603-B88956DCD2F9}">
      <dgm:prSet/>
      <dgm:spPr/>
      <dgm:t>
        <a:bodyPr/>
        <a:lstStyle/>
        <a:p>
          <a:endParaRPr lang="en-US"/>
        </a:p>
      </dgm:t>
    </dgm:pt>
    <dgm:pt modelId="{ED947870-346A-4A9D-9109-49E116BC493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“Victorian Seafood SOLD HERE” posters, light distribution</a:t>
          </a:r>
          <a:endParaRPr lang="en-US" sz="1800" dirty="0"/>
        </a:p>
      </dgm:t>
    </dgm:pt>
    <dgm:pt modelId="{F0C5F7EE-5221-4F27-AEC7-414EC442BAAD}" type="parTrans" cxnId="{C07138DB-3EE9-4EF9-9396-777BC58E3D28}">
      <dgm:prSet/>
      <dgm:spPr/>
      <dgm:t>
        <a:bodyPr/>
        <a:lstStyle/>
        <a:p>
          <a:endParaRPr lang="en-US"/>
        </a:p>
      </dgm:t>
    </dgm:pt>
    <dgm:pt modelId="{5EDAEC3D-8E70-4196-BB3F-44E1AE31A096}" type="sibTrans" cxnId="{C07138DB-3EE9-4EF9-9396-777BC58E3D28}">
      <dgm:prSet/>
      <dgm:spPr/>
      <dgm:t>
        <a:bodyPr/>
        <a:lstStyle/>
        <a:p>
          <a:endParaRPr lang="en-US"/>
        </a:p>
      </dgm:t>
    </dgm:pt>
    <dgm:pt modelId="{22C4F02D-DF7B-48D2-AC0A-3B94AF218A0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Industry engagement growing</a:t>
          </a:r>
          <a:endParaRPr lang="en-US" sz="1800" dirty="0"/>
        </a:p>
      </dgm:t>
    </dgm:pt>
    <dgm:pt modelId="{D885BEF2-BE9F-4B84-83A7-FBB227BED560}" type="parTrans" cxnId="{C5418339-8E05-447D-866F-4B3D16118006}">
      <dgm:prSet/>
      <dgm:spPr/>
      <dgm:t>
        <a:bodyPr/>
        <a:lstStyle/>
        <a:p>
          <a:endParaRPr lang="en-US"/>
        </a:p>
      </dgm:t>
    </dgm:pt>
    <dgm:pt modelId="{E18F6379-58F0-48B0-AE08-69507E9AE63B}" type="sibTrans" cxnId="{C5418339-8E05-447D-866F-4B3D16118006}">
      <dgm:prSet/>
      <dgm:spPr/>
      <dgm:t>
        <a:bodyPr/>
        <a:lstStyle/>
        <a:p>
          <a:endParaRPr lang="en-US"/>
        </a:p>
      </dgm:t>
    </dgm:pt>
    <dgm:pt modelId="{D46A6E24-2A70-43D2-A3E3-0DC5980D444E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New members</a:t>
          </a:r>
          <a:endParaRPr lang="en-US" dirty="0"/>
        </a:p>
      </dgm:t>
    </dgm:pt>
    <dgm:pt modelId="{C584E9A9-1E80-4601-AAD3-25756374ACAA}" type="parTrans" cxnId="{7937B2B5-3E00-48C0-8601-ED96E24156B4}">
      <dgm:prSet/>
      <dgm:spPr/>
      <dgm:t>
        <a:bodyPr/>
        <a:lstStyle/>
        <a:p>
          <a:endParaRPr lang="en-US"/>
        </a:p>
      </dgm:t>
    </dgm:pt>
    <dgm:pt modelId="{3E8DF65E-E794-4245-B18D-97E3CADBC435}" type="sibTrans" cxnId="{7937B2B5-3E00-48C0-8601-ED96E24156B4}">
      <dgm:prSet/>
      <dgm:spPr/>
      <dgm:t>
        <a:bodyPr/>
        <a:lstStyle/>
        <a:p>
          <a:endParaRPr lang="en-US"/>
        </a:p>
      </dgm:t>
    </dgm:pt>
    <dgm:pt modelId="{B02604EB-C3F6-4936-98A1-C004BE9FA76E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Actively engaging and leading festivals and events</a:t>
          </a:r>
          <a:endParaRPr lang="en-US" dirty="0"/>
        </a:p>
      </dgm:t>
    </dgm:pt>
    <dgm:pt modelId="{2F19F448-15EC-42DC-B55D-A183DB0A5DE7}" type="parTrans" cxnId="{F5D76C44-3014-4C10-945E-312F81B4E298}">
      <dgm:prSet/>
      <dgm:spPr/>
      <dgm:t>
        <a:bodyPr/>
        <a:lstStyle/>
        <a:p>
          <a:endParaRPr lang="en-US"/>
        </a:p>
      </dgm:t>
    </dgm:pt>
    <dgm:pt modelId="{3BAB8A9C-1C3A-4FED-9C42-D01D43B5770D}" type="sibTrans" cxnId="{F5D76C44-3014-4C10-945E-312F81B4E298}">
      <dgm:prSet/>
      <dgm:spPr/>
      <dgm:t>
        <a:bodyPr/>
        <a:lstStyle/>
        <a:p>
          <a:endParaRPr lang="en-US"/>
        </a:p>
      </dgm:t>
    </dgm:pt>
    <dgm:pt modelId="{AA06E0E2-C813-476A-A56C-EBE71B61DAE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Industry United</a:t>
          </a:r>
          <a:endParaRPr lang="en-US" sz="1800" dirty="0"/>
        </a:p>
      </dgm:t>
    </dgm:pt>
    <dgm:pt modelId="{7F666C83-951C-4797-8861-39C967C9C5B0}" type="parTrans" cxnId="{88C3565C-30F5-4010-99B4-496EC722A394}">
      <dgm:prSet/>
      <dgm:spPr/>
      <dgm:t>
        <a:bodyPr/>
        <a:lstStyle/>
        <a:p>
          <a:endParaRPr lang="en-US"/>
        </a:p>
      </dgm:t>
    </dgm:pt>
    <dgm:pt modelId="{BBD1B7C9-FAD2-41F8-B4A9-14B0DE009F25}" type="sibTrans" cxnId="{88C3565C-30F5-4010-99B4-496EC722A394}">
      <dgm:prSet/>
      <dgm:spPr/>
      <dgm:t>
        <a:bodyPr/>
        <a:lstStyle/>
        <a:p>
          <a:endParaRPr lang="en-US"/>
        </a:p>
      </dgm:t>
    </dgm:pt>
    <dgm:pt modelId="{9F2D24A3-4A89-4838-9630-356F4384F49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1800" dirty="0"/>
            <a:t>Program funded by SIV…</a:t>
          </a:r>
          <a:endParaRPr lang="en-US" sz="1800" dirty="0"/>
        </a:p>
      </dgm:t>
    </dgm:pt>
    <dgm:pt modelId="{FFECB608-AEEB-4DF8-AA58-B66E154D850D}" type="sibTrans" cxnId="{97069F7F-9E76-490F-A0C0-86A4A9DF284D}">
      <dgm:prSet/>
      <dgm:spPr/>
      <dgm:t>
        <a:bodyPr/>
        <a:lstStyle/>
        <a:p>
          <a:endParaRPr lang="en-US"/>
        </a:p>
      </dgm:t>
    </dgm:pt>
    <dgm:pt modelId="{4FFFF92B-F9B5-4057-8C11-D7BF1EF1F1EE}" type="parTrans" cxnId="{97069F7F-9E76-490F-A0C0-86A4A9DF284D}">
      <dgm:prSet/>
      <dgm:spPr/>
      <dgm:t>
        <a:bodyPr/>
        <a:lstStyle/>
        <a:p>
          <a:endParaRPr lang="en-US"/>
        </a:p>
      </dgm:t>
    </dgm:pt>
    <dgm:pt modelId="{70B61BFD-151E-4534-8085-170058FEDB2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Trademark underway</a:t>
          </a:r>
        </a:p>
      </dgm:t>
    </dgm:pt>
    <dgm:pt modelId="{791D1B30-7761-40EC-A8AE-9091EE505CE8}" type="parTrans" cxnId="{C578227C-7B48-4617-85E0-B03DBE260A3D}">
      <dgm:prSet/>
      <dgm:spPr/>
      <dgm:t>
        <a:bodyPr/>
        <a:lstStyle/>
        <a:p>
          <a:endParaRPr lang="en-AU"/>
        </a:p>
      </dgm:t>
    </dgm:pt>
    <dgm:pt modelId="{D9D1DDA6-30CE-4DBF-B873-D355C36B18F3}" type="sibTrans" cxnId="{C578227C-7B48-4617-85E0-B03DBE260A3D}">
      <dgm:prSet/>
      <dgm:spPr/>
      <dgm:t>
        <a:bodyPr/>
        <a:lstStyle/>
        <a:p>
          <a:endParaRPr lang="en-AU"/>
        </a:p>
      </dgm:t>
    </dgm:pt>
    <dgm:pt modelId="{214C44E8-7C0D-4A7E-A24B-8586D216650B}" type="pres">
      <dgm:prSet presAssocID="{30DD578C-FDD7-4A68-8C02-E4BC56AEE9FB}" presName="root" presStyleCnt="0">
        <dgm:presLayoutVars>
          <dgm:dir/>
          <dgm:resizeHandles val="exact"/>
        </dgm:presLayoutVars>
      </dgm:prSet>
      <dgm:spPr/>
    </dgm:pt>
    <dgm:pt modelId="{2E6971FD-F47E-49C2-97A5-ADA69CA8866B}" type="pres">
      <dgm:prSet presAssocID="{B2D80AD0-F63A-47FD-8164-68F4E9AAA574}" presName="compNode" presStyleCnt="0"/>
      <dgm:spPr/>
    </dgm:pt>
    <dgm:pt modelId="{4FE9DFD5-7C7C-4E4D-A09B-7C984A2CB430}" type="pres">
      <dgm:prSet presAssocID="{B2D80AD0-F63A-47FD-8164-68F4E9AAA574}" presName="iconRect" presStyleLbl="node1" presStyleIdx="0" presStyleCnt="7" custScaleX="176006" custScaleY="204028" custLinFactNeighborX="29856" custLinFactNeighborY="-269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25EBA3B-3474-44BE-AEF4-9199926F5492}" type="pres">
      <dgm:prSet presAssocID="{B2D80AD0-F63A-47FD-8164-68F4E9AAA574}" presName="iconSpace" presStyleCnt="0"/>
      <dgm:spPr/>
    </dgm:pt>
    <dgm:pt modelId="{DF392C55-DDA1-4BE3-BF28-25C8B60CC9F2}" type="pres">
      <dgm:prSet presAssocID="{B2D80AD0-F63A-47FD-8164-68F4E9AAA574}" presName="parTx" presStyleLbl="revTx" presStyleIdx="0" presStyleCnt="14" custScaleX="128525" custLinFactNeighborX="-46" custLinFactNeighborY="-5624">
        <dgm:presLayoutVars>
          <dgm:chMax val="0"/>
          <dgm:chPref val="0"/>
        </dgm:presLayoutVars>
      </dgm:prSet>
      <dgm:spPr/>
    </dgm:pt>
    <dgm:pt modelId="{E7D5FA4D-259E-4788-AE39-DA9DD64E4D30}" type="pres">
      <dgm:prSet presAssocID="{B2D80AD0-F63A-47FD-8164-68F4E9AAA574}" presName="txSpace" presStyleCnt="0"/>
      <dgm:spPr/>
    </dgm:pt>
    <dgm:pt modelId="{0DE9BEE3-1D1A-4F31-BB92-2A74849DF8E8}" type="pres">
      <dgm:prSet presAssocID="{B2D80AD0-F63A-47FD-8164-68F4E9AAA574}" presName="desTx" presStyleLbl="revTx" presStyleIdx="1" presStyleCnt="14">
        <dgm:presLayoutVars/>
      </dgm:prSet>
      <dgm:spPr/>
    </dgm:pt>
    <dgm:pt modelId="{3B25071A-A53B-49CC-8CC2-26010CA3537E}" type="pres">
      <dgm:prSet presAssocID="{8F7DCBAF-13D6-41A5-B239-41F86FE3FB37}" presName="sibTrans" presStyleCnt="0"/>
      <dgm:spPr/>
    </dgm:pt>
    <dgm:pt modelId="{75712AFA-9C86-42BC-8A2C-5663C7BBCAB4}" type="pres">
      <dgm:prSet presAssocID="{BC013224-AC07-4D0A-9018-75923A661B5A}" presName="compNode" presStyleCnt="0"/>
      <dgm:spPr/>
    </dgm:pt>
    <dgm:pt modelId="{C4469C14-747B-43D3-9C33-057146C71EC5}" type="pres">
      <dgm:prSet presAssocID="{BC013224-AC07-4D0A-9018-75923A661B5A}" presName="iconRect" presStyleLbl="node1" presStyleIdx="1" presStyleCnt="7" custScaleX="164997" custScaleY="122401" custLinFactNeighborX="17968" custLinFactNeighborY="-299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irt"/>
        </a:ext>
      </dgm:extLst>
    </dgm:pt>
    <dgm:pt modelId="{43EB348D-06D4-4E2E-B9BC-24A3FE624A9E}" type="pres">
      <dgm:prSet presAssocID="{BC013224-AC07-4D0A-9018-75923A661B5A}" presName="iconSpace" presStyleCnt="0"/>
      <dgm:spPr/>
    </dgm:pt>
    <dgm:pt modelId="{42BB26FA-8A51-46B9-A20F-80744F3C3D3B}" type="pres">
      <dgm:prSet presAssocID="{BC013224-AC07-4D0A-9018-75923A661B5A}" presName="parTx" presStyleLbl="revTx" presStyleIdx="2" presStyleCnt="14" custScaleX="114628">
        <dgm:presLayoutVars>
          <dgm:chMax val="0"/>
          <dgm:chPref val="0"/>
        </dgm:presLayoutVars>
      </dgm:prSet>
      <dgm:spPr/>
    </dgm:pt>
    <dgm:pt modelId="{4DF8A455-1C11-4408-B9EF-FFB2121B4880}" type="pres">
      <dgm:prSet presAssocID="{BC013224-AC07-4D0A-9018-75923A661B5A}" presName="txSpace" presStyleCnt="0"/>
      <dgm:spPr/>
    </dgm:pt>
    <dgm:pt modelId="{CF76796B-F870-41B5-A8B1-0FC7414052FD}" type="pres">
      <dgm:prSet presAssocID="{BC013224-AC07-4D0A-9018-75923A661B5A}" presName="desTx" presStyleLbl="revTx" presStyleIdx="3" presStyleCnt="14">
        <dgm:presLayoutVars/>
      </dgm:prSet>
      <dgm:spPr/>
    </dgm:pt>
    <dgm:pt modelId="{6DA9034A-7F9E-43E3-A3EC-26E165409B20}" type="pres">
      <dgm:prSet presAssocID="{2D135388-2DF9-4B36-90C8-05020A3D53A9}" presName="sibTrans" presStyleCnt="0"/>
      <dgm:spPr/>
    </dgm:pt>
    <dgm:pt modelId="{4512947A-4DA4-4C34-A6EB-53A35B1BD439}" type="pres">
      <dgm:prSet presAssocID="{ED947870-346A-4A9D-9109-49E116BC4937}" presName="compNode" presStyleCnt="0"/>
      <dgm:spPr/>
    </dgm:pt>
    <dgm:pt modelId="{71D2E623-F18A-4276-BE97-77A39EC42615}" type="pres">
      <dgm:prSet presAssocID="{ED947870-346A-4A9D-9109-49E116BC4937}" presName="iconRect" presStyleLbl="node1" presStyleIdx="2" presStyleCnt="7" custScaleX="178338" custScaleY="148683" custLinFactNeighborX="23951" custLinFactNeighborY="-1198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27FCC307-315C-4738-897F-6F0CE52C23A6}" type="pres">
      <dgm:prSet presAssocID="{ED947870-346A-4A9D-9109-49E116BC4937}" presName="iconSpace" presStyleCnt="0"/>
      <dgm:spPr/>
    </dgm:pt>
    <dgm:pt modelId="{18A66C86-9D6C-4D87-89C6-70BF5AFF0D36}" type="pres">
      <dgm:prSet presAssocID="{ED947870-346A-4A9D-9109-49E116BC4937}" presName="parTx" presStyleLbl="revTx" presStyleIdx="4" presStyleCnt="14" custScaleX="118093" custLinFactNeighborY="-867">
        <dgm:presLayoutVars>
          <dgm:chMax val="0"/>
          <dgm:chPref val="0"/>
        </dgm:presLayoutVars>
      </dgm:prSet>
      <dgm:spPr/>
    </dgm:pt>
    <dgm:pt modelId="{6A011DE9-CC0D-44B4-B7A9-E96FACF3D5E3}" type="pres">
      <dgm:prSet presAssocID="{ED947870-346A-4A9D-9109-49E116BC4937}" presName="txSpace" presStyleCnt="0"/>
      <dgm:spPr/>
    </dgm:pt>
    <dgm:pt modelId="{294B9385-FF7E-4E00-A81F-3D9DFF92A81D}" type="pres">
      <dgm:prSet presAssocID="{ED947870-346A-4A9D-9109-49E116BC4937}" presName="desTx" presStyleLbl="revTx" presStyleIdx="5" presStyleCnt="14">
        <dgm:presLayoutVars/>
      </dgm:prSet>
      <dgm:spPr/>
    </dgm:pt>
    <dgm:pt modelId="{0A7C9507-3BFF-4686-A260-5C2A2CDAAE76}" type="pres">
      <dgm:prSet presAssocID="{5EDAEC3D-8E70-4196-BB3F-44E1AE31A096}" presName="sibTrans" presStyleCnt="0"/>
      <dgm:spPr/>
    </dgm:pt>
    <dgm:pt modelId="{C66715A0-BD8D-4A02-AA22-FE1290FFB6D1}" type="pres">
      <dgm:prSet presAssocID="{22C4F02D-DF7B-48D2-AC0A-3B94AF218A06}" presName="compNode" presStyleCnt="0"/>
      <dgm:spPr/>
    </dgm:pt>
    <dgm:pt modelId="{C22F7B1E-73FA-47A4-832B-9E9701930341}" type="pres">
      <dgm:prSet presAssocID="{22C4F02D-DF7B-48D2-AC0A-3B94AF218A06}" presName="iconRect" presStyleLbl="node1" presStyleIdx="3" presStyleCnt="7" custScaleX="188565" custScaleY="135754" custLinFactNeighborX="37424" custLinFactNeighborY="2878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630CA81-F282-4281-912D-A79FDFA347BA}" type="pres">
      <dgm:prSet presAssocID="{22C4F02D-DF7B-48D2-AC0A-3B94AF218A06}" presName="iconSpace" presStyleCnt="0"/>
      <dgm:spPr/>
    </dgm:pt>
    <dgm:pt modelId="{2FA8742B-B34A-4673-9AFF-6BF7B3437A28}" type="pres">
      <dgm:prSet presAssocID="{22C4F02D-DF7B-48D2-AC0A-3B94AF218A06}" presName="parTx" presStyleLbl="revTx" presStyleIdx="6" presStyleCnt="14" custScaleX="126601" custLinFactNeighborX="4335" custLinFactNeighborY="10294">
        <dgm:presLayoutVars>
          <dgm:chMax val="0"/>
          <dgm:chPref val="0"/>
        </dgm:presLayoutVars>
      </dgm:prSet>
      <dgm:spPr/>
    </dgm:pt>
    <dgm:pt modelId="{A7D83A00-FC64-4A76-9EE1-206D38B9B3AF}" type="pres">
      <dgm:prSet presAssocID="{22C4F02D-DF7B-48D2-AC0A-3B94AF218A06}" presName="txSpace" presStyleCnt="0"/>
      <dgm:spPr/>
    </dgm:pt>
    <dgm:pt modelId="{CDBED626-A6DF-4D81-AB98-DD134E39217A}" type="pres">
      <dgm:prSet presAssocID="{22C4F02D-DF7B-48D2-AC0A-3B94AF218A06}" presName="desTx" presStyleLbl="revTx" presStyleIdx="7" presStyleCnt="14" custLinFactNeighborX="3224" custLinFactNeighborY="1099">
        <dgm:presLayoutVars/>
      </dgm:prSet>
      <dgm:spPr/>
    </dgm:pt>
    <dgm:pt modelId="{3367664C-840C-4FAF-9544-2ADFA1B3FCBE}" type="pres">
      <dgm:prSet presAssocID="{E18F6379-58F0-48B0-AE08-69507E9AE63B}" presName="sibTrans" presStyleCnt="0"/>
      <dgm:spPr/>
    </dgm:pt>
    <dgm:pt modelId="{B1A40CBD-DF00-4AF4-A8CF-952788F9354B}" type="pres">
      <dgm:prSet presAssocID="{9F2D24A3-4A89-4838-9630-356F4384F497}" presName="compNode" presStyleCnt="0"/>
      <dgm:spPr/>
    </dgm:pt>
    <dgm:pt modelId="{BBFC2CA1-802B-4295-8D15-02DC8E4EF279}" type="pres">
      <dgm:prSet presAssocID="{9F2D24A3-4A89-4838-9630-356F4384F497}" presName="iconRect" presStyleLbl="node1" presStyleIdx="4" presStyleCnt="7" custScaleX="174335" custScaleY="156267" custLinFactNeighborX="33109" custLinFactNeighborY="-1497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DA13842-60FD-4E39-A513-A95ABF3A11DA}" type="pres">
      <dgm:prSet presAssocID="{9F2D24A3-4A89-4838-9630-356F4384F497}" presName="iconSpace" presStyleCnt="0"/>
      <dgm:spPr/>
    </dgm:pt>
    <dgm:pt modelId="{B3CCD4ED-8D86-4C19-946C-FBCF0771A0F2}" type="pres">
      <dgm:prSet presAssocID="{9F2D24A3-4A89-4838-9630-356F4384F497}" presName="parTx" presStyleLbl="revTx" presStyleIdx="8" presStyleCnt="14" custScaleX="114912" custLinFactNeighborX="0" custLinFactNeighborY="-4515">
        <dgm:presLayoutVars>
          <dgm:chMax val="0"/>
          <dgm:chPref val="0"/>
        </dgm:presLayoutVars>
      </dgm:prSet>
      <dgm:spPr/>
    </dgm:pt>
    <dgm:pt modelId="{CE834CFC-33D7-4A86-B435-CFE88BB62063}" type="pres">
      <dgm:prSet presAssocID="{9F2D24A3-4A89-4838-9630-356F4384F497}" presName="txSpace" presStyleCnt="0"/>
      <dgm:spPr/>
    </dgm:pt>
    <dgm:pt modelId="{2CFA7E05-C772-4050-B8FD-52F8A6C4647D}" type="pres">
      <dgm:prSet presAssocID="{9F2D24A3-4A89-4838-9630-356F4384F497}" presName="desTx" presStyleLbl="revTx" presStyleIdx="9" presStyleCnt="14">
        <dgm:presLayoutVars/>
      </dgm:prSet>
      <dgm:spPr/>
    </dgm:pt>
    <dgm:pt modelId="{7B7842A4-3B80-42EC-B876-D8E682834FC8}" type="pres">
      <dgm:prSet presAssocID="{FFECB608-AEEB-4DF8-AA58-B66E154D850D}" presName="sibTrans" presStyleCnt="0"/>
      <dgm:spPr/>
    </dgm:pt>
    <dgm:pt modelId="{D7CF9094-3742-46B7-BDD3-CD6DD6A0B3A5}" type="pres">
      <dgm:prSet presAssocID="{AA06E0E2-C813-476A-A56C-EBE71B61DAE7}" presName="compNode" presStyleCnt="0"/>
      <dgm:spPr/>
    </dgm:pt>
    <dgm:pt modelId="{C34A642B-352C-4901-A19F-457B01445491}" type="pres">
      <dgm:prSet presAssocID="{AA06E0E2-C813-476A-A56C-EBE71B61DAE7}" presName="iconRect" presStyleLbl="node1" presStyleIdx="5" presStyleCnt="7" custScaleX="174187" custScaleY="147927" custLinFactNeighborX="24125" custLinFactNeighborY="-15078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9B2299F-8634-434A-9E52-DD0ED31A0920}" type="pres">
      <dgm:prSet presAssocID="{AA06E0E2-C813-476A-A56C-EBE71B61DAE7}" presName="iconSpace" presStyleCnt="0"/>
      <dgm:spPr/>
    </dgm:pt>
    <dgm:pt modelId="{17E81459-63F9-4852-9E3D-778802444DE5}" type="pres">
      <dgm:prSet presAssocID="{AA06E0E2-C813-476A-A56C-EBE71B61DAE7}" presName="parTx" presStyleLbl="revTx" presStyleIdx="10" presStyleCnt="14" custLinFactNeighborX="-9508" custLinFactNeighborY="-2249">
        <dgm:presLayoutVars>
          <dgm:chMax val="0"/>
          <dgm:chPref val="0"/>
        </dgm:presLayoutVars>
      </dgm:prSet>
      <dgm:spPr/>
    </dgm:pt>
    <dgm:pt modelId="{A2805603-F7F9-4D20-8925-6AEB7D679469}" type="pres">
      <dgm:prSet presAssocID="{AA06E0E2-C813-476A-A56C-EBE71B61DAE7}" presName="txSpace" presStyleCnt="0"/>
      <dgm:spPr/>
    </dgm:pt>
    <dgm:pt modelId="{AF9F304F-0FDE-4BD1-A61B-E14A5BB65E46}" type="pres">
      <dgm:prSet presAssocID="{AA06E0E2-C813-476A-A56C-EBE71B61DAE7}" presName="desTx" presStyleLbl="revTx" presStyleIdx="11" presStyleCnt="14">
        <dgm:presLayoutVars/>
      </dgm:prSet>
      <dgm:spPr/>
    </dgm:pt>
    <dgm:pt modelId="{1C6D020C-7B44-4797-B2C5-6DE66EB5AE84}" type="pres">
      <dgm:prSet presAssocID="{BBD1B7C9-FAD2-41F8-B4A9-14B0DE009F25}" presName="sibTrans" presStyleCnt="0"/>
      <dgm:spPr/>
    </dgm:pt>
    <dgm:pt modelId="{AC14B441-D80F-4A26-B170-2B2E16657FAE}" type="pres">
      <dgm:prSet presAssocID="{70B61BFD-151E-4534-8085-170058FEDB2B}" presName="compNode" presStyleCnt="0"/>
      <dgm:spPr/>
    </dgm:pt>
    <dgm:pt modelId="{18BAD9E8-CFF3-41B6-9F64-029B581E040D}" type="pres">
      <dgm:prSet presAssocID="{70B61BFD-151E-4534-8085-170058FEDB2B}" presName="iconRect" presStyleLbl="node1" presStyleIdx="6" presStyleCnt="7" custScaleX="177598" custScaleY="164039" custLinFactNeighborX="-3016" custLinFactNeighborY="-14974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AA74DF7E-4482-4D6E-8168-6BA829E813A1}" type="pres">
      <dgm:prSet presAssocID="{70B61BFD-151E-4534-8085-170058FEDB2B}" presName="iconSpace" presStyleCnt="0"/>
      <dgm:spPr/>
    </dgm:pt>
    <dgm:pt modelId="{7315EB76-1CE2-47E6-BCED-8D5BA5172D5A}" type="pres">
      <dgm:prSet presAssocID="{70B61BFD-151E-4534-8085-170058FEDB2B}" presName="parTx" presStyleLbl="revTx" presStyleIdx="12" presStyleCnt="14" custLinFactNeighborX="-25356" custLinFactNeighborY="-1797">
        <dgm:presLayoutVars>
          <dgm:chMax val="0"/>
          <dgm:chPref val="0"/>
        </dgm:presLayoutVars>
      </dgm:prSet>
      <dgm:spPr/>
    </dgm:pt>
    <dgm:pt modelId="{36065674-F70C-44B3-8A53-10F1A083AFBF}" type="pres">
      <dgm:prSet presAssocID="{70B61BFD-151E-4534-8085-170058FEDB2B}" presName="txSpace" presStyleCnt="0"/>
      <dgm:spPr/>
    </dgm:pt>
    <dgm:pt modelId="{2B0B70E3-F952-4534-B6BE-0070DEC42148}" type="pres">
      <dgm:prSet presAssocID="{70B61BFD-151E-4534-8085-170058FEDB2B}" presName="desTx" presStyleLbl="revTx" presStyleIdx="13" presStyleCnt="14">
        <dgm:presLayoutVars/>
      </dgm:prSet>
      <dgm:spPr/>
    </dgm:pt>
  </dgm:ptLst>
  <dgm:cxnLst>
    <dgm:cxn modelId="{30252207-3D8A-4A57-99B8-B20251B838DF}" type="presOf" srcId="{22C4F02D-DF7B-48D2-AC0A-3B94AF218A06}" destId="{2FA8742B-B34A-4673-9AFF-6BF7B3437A28}" srcOrd="0" destOrd="0" presId="urn:microsoft.com/office/officeart/2018/2/layout/IconLabelDescriptionList"/>
    <dgm:cxn modelId="{FFDB971D-5297-4B82-8417-652A372B2928}" type="presOf" srcId="{B2D80AD0-F63A-47FD-8164-68F4E9AAA574}" destId="{DF392C55-DDA1-4BE3-BF28-25C8B60CC9F2}" srcOrd="0" destOrd="0" presId="urn:microsoft.com/office/officeart/2018/2/layout/IconLabelDescriptionList"/>
    <dgm:cxn modelId="{1164C320-78BA-4F08-B4F7-C157D998510B}" type="presOf" srcId="{D46A6E24-2A70-43D2-A3E3-0DC5980D444E}" destId="{CDBED626-A6DF-4D81-AB98-DD134E39217A}" srcOrd="0" destOrd="0" presId="urn:microsoft.com/office/officeart/2018/2/layout/IconLabelDescriptionList"/>
    <dgm:cxn modelId="{C5418339-8E05-447D-866F-4B3D16118006}" srcId="{30DD578C-FDD7-4A68-8C02-E4BC56AEE9FB}" destId="{22C4F02D-DF7B-48D2-AC0A-3B94AF218A06}" srcOrd="3" destOrd="0" parTransId="{D885BEF2-BE9F-4B84-83A7-FBB227BED560}" sibTransId="{E18F6379-58F0-48B0-AE08-69507E9AE63B}"/>
    <dgm:cxn modelId="{88C3565C-30F5-4010-99B4-496EC722A394}" srcId="{30DD578C-FDD7-4A68-8C02-E4BC56AEE9FB}" destId="{AA06E0E2-C813-476A-A56C-EBE71B61DAE7}" srcOrd="5" destOrd="0" parTransId="{7F666C83-951C-4797-8861-39C967C9C5B0}" sibTransId="{BBD1B7C9-FAD2-41F8-B4A9-14B0DE009F25}"/>
    <dgm:cxn modelId="{F5D76C44-3014-4C10-945E-312F81B4E298}" srcId="{22C4F02D-DF7B-48D2-AC0A-3B94AF218A06}" destId="{B02604EB-C3F6-4936-98A1-C004BE9FA76E}" srcOrd="1" destOrd="0" parTransId="{2F19F448-15EC-42DC-B55D-A183DB0A5DE7}" sibTransId="{3BAB8A9C-1C3A-4FED-9C42-D01D43B5770D}"/>
    <dgm:cxn modelId="{C578227C-7B48-4617-85E0-B03DBE260A3D}" srcId="{30DD578C-FDD7-4A68-8C02-E4BC56AEE9FB}" destId="{70B61BFD-151E-4534-8085-170058FEDB2B}" srcOrd="6" destOrd="0" parTransId="{791D1B30-7761-40EC-A8AE-9091EE505CE8}" sibTransId="{D9D1DDA6-30CE-4DBF-B873-D355C36B18F3}"/>
    <dgm:cxn modelId="{E097437F-565C-4BBD-AE14-0FEF1417601E}" srcId="{30DD578C-FDD7-4A68-8C02-E4BC56AEE9FB}" destId="{B2D80AD0-F63A-47FD-8164-68F4E9AAA574}" srcOrd="0" destOrd="0" parTransId="{E2A51331-20A3-4075-AD95-028A6058E1DC}" sibTransId="{8F7DCBAF-13D6-41A5-B239-41F86FE3FB37}"/>
    <dgm:cxn modelId="{97069F7F-9E76-490F-A0C0-86A4A9DF284D}" srcId="{30DD578C-FDD7-4A68-8C02-E4BC56AEE9FB}" destId="{9F2D24A3-4A89-4838-9630-356F4384F497}" srcOrd="4" destOrd="0" parTransId="{4FFFF92B-F9B5-4057-8C11-D7BF1EF1F1EE}" sibTransId="{FFECB608-AEEB-4DF8-AA58-B66E154D850D}"/>
    <dgm:cxn modelId="{84AA8282-D53A-4B65-8603-B88956DCD2F9}" srcId="{30DD578C-FDD7-4A68-8C02-E4BC56AEE9FB}" destId="{BC013224-AC07-4D0A-9018-75923A661B5A}" srcOrd="1" destOrd="0" parTransId="{F89812EE-07F1-4EF8-AA3D-53B405793A5D}" sibTransId="{2D135388-2DF9-4B36-90C8-05020A3D53A9}"/>
    <dgm:cxn modelId="{A835B996-E7FF-4088-BEF7-66FF30570568}" type="presOf" srcId="{ED947870-346A-4A9D-9109-49E116BC4937}" destId="{18A66C86-9D6C-4D87-89C6-70BF5AFF0D36}" srcOrd="0" destOrd="0" presId="urn:microsoft.com/office/officeart/2018/2/layout/IconLabelDescriptionList"/>
    <dgm:cxn modelId="{D589C9A0-712D-4EC8-ADF9-FBD9C1AE930A}" type="presOf" srcId="{BC013224-AC07-4D0A-9018-75923A661B5A}" destId="{42BB26FA-8A51-46B9-A20F-80744F3C3D3B}" srcOrd="0" destOrd="0" presId="urn:microsoft.com/office/officeart/2018/2/layout/IconLabelDescriptionList"/>
    <dgm:cxn modelId="{7937B2B5-3E00-48C0-8601-ED96E24156B4}" srcId="{22C4F02D-DF7B-48D2-AC0A-3B94AF218A06}" destId="{D46A6E24-2A70-43D2-A3E3-0DC5980D444E}" srcOrd="0" destOrd="0" parTransId="{C584E9A9-1E80-4601-AAD3-25756374ACAA}" sibTransId="{3E8DF65E-E794-4245-B18D-97E3CADBC435}"/>
    <dgm:cxn modelId="{C5163BC6-86F8-45A7-B0E9-C59DED0A6C1D}" type="presOf" srcId="{70B61BFD-151E-4534-8085-170058FEDB2B}" destId="{7315EB76-1CE2-47E6-BCED-8D5BA5172D5A}" srcOrd="0" destOrd="0" presId="urn:microsoft.com/office/officeart/2018/2/layout/IconLabelDescriptionList"/>
    <dgm:cxn modelId="{535594D3-855A-47F8-BE1C-4FE82F8A5B83}" type="presOf" srcId="{9F2D24A3-4A89-4838-9630-356F4384F497}" destId="{B3CCD4ED-8D86-4C19-946C-FBCF0771A0F2}" srcOrd="0" destOrd="0" presId="urn:microsoft.com/office/officeart/2018/2/layout/IconLabelDescriptionList"/>
    <dgm:cxn modelId="{532BE2D7-4B4B-4C19-AB2C-393F5E8BD46A}" type="presOf" srcId="{AA06E0E2-C813-476A-A56C-EBE71B61DAE7}" destId="{17E81459-63F9-4852-9E3D-778802444DE5}" srcOrd="0" destOrd="0" presId="urn:microsoft.com/office/officeart/2018/2/layout/IconLabelDescriptionList"/>
    <dgm:cxn modelId="{C07138DB-3EE9-4EF9-9396-777BC58E3D28}" srcId="{30DD578C-FDD7-4A68-8C02-E4BC56AEE9FB}" destId="{ED947870-346A-4A9D-9109-49E116BC4937}" srcOrd="2" destOrd="0" parTransId="{F0C5F7EE-5221-4F27-AEC7-414EC442BAAD}" sibTransId="{5EDAEC3D-8E70-4196-BB3F-44E1AE31A096}"/>
    <dgm:cxn modelId="{F0FF48DD-62BD-4CA5-A89B-1CF809776C63}" type="presOf" srcId="{30DD578C-FDD7-4A68-8C02-E4BC56AEE9FB}" destId="{214C44E8-7C0D-4A7E-A24B-8586D216650B}" srcOrd="0" destOrd="0" presId="urn:microsoft.com/office/officeart/2018/2/layout/IconLabelDescriptionList"/>
    <dgm:cxn modelId="{FBA7E0FF-C607-4676-BE11-2F179391A523}" type="presOf" srcId="{B02604EB-C3F6-4936-98A1-C004BE9FA76E}" destId="{CDBED626-A6DF-4D81-AB98-DD134E39217A}" srcOrd="0" destOrd="1" presId="urn:microsoft.com/office/officeart/2018/2/layout/IconLabelDescriptionList"/>
    <dgm:cxn modelId="{59B654E6-D4B1-419E-B2EC-CF2AE78F96CE}" type="presParOf" srcId="{214C44E8-7C0D-4A7E-A24B-8586D216650B}" destId="{2E6971FD-F47E-49C2-97A5-ADA69CA8866B}" srcOrd="0" destOrd="0" presId="urn:microsoft.com/office/officeart/2018/2/layout/IconLabelDescriptionList"/>
    <dgm:cxn modelId="{1CB06403-CB4A-4A8E-BAB8-15431B96E6AE}" type="presParOf" srcId="{2E6971FD-F47E-49C2-97A5-ADA69CA8866B}" destId="{4FE9DFD5-7C7C-4E4D-A09B-7C984A2CB430}" srcOrd="0" destOrd="0" presId="urn:microsoft.com/office/officeart/2018/2/layout/IconLabelDescriptionList"/>
    <dgm:cxn modelId="{E20624E4-9FE0-4A66-800E-083DADEAE674}" type="presParOf" srcId="{2E6971FD-F47E-49C2-97A5-ADA69CA8866B}" destId="{925EBA3B-3474-44BE-AEF4-9199926F5492}" srcOrd="1" destOrd="0" presId="urn:microsoft.com/office/officeart/2018/2/layout/IconLabelDescriptionList"/>
    <dgm:cxn modelId="{88506221-6C9D-4471-984F-E611016CF27A}" type="presParOf" srcId="{2E6971FD-F47E-49C2-97A5-ADA69CA8866B}" destId="{DF392C55-DDA1-4BE3-BF28-25C8B60CC9F2}" srcOrd="2" destOrd="0" presId="urn:microsoft.com/office/officeart/2018/2/layout/IconLabelDescriptionList"/>
    <dgm:cxn modelId="{B7CEC3A5-C02A-4B2C-A699-F4239599898C}" type="presParOf" srcId="{2E6971FD-F47E-49C2-97A5-ADA69CA8866B}" destId="{E7D5FA4D-259E-4788-AE39-DA9DD64E4D30}" srcOrd="3" destOrd="0" presId="urn:microsoft.com/office/officeart/2018/2/layout/IconLabelDescriptionList"/>
    <dgm:cxn modelId="{B2CD4AB8-690E-4249-BAA8-A57E4564E0F3}" type="presParOf" srcId="{2E6971FD-F47E-49C2-97A5-ADA69CA8866B}" destId="{0DE9BEE3-1D1A-4F31-BB92-2A74849DF8E8}" srcOrd="4" destOrd="0" presId="urn:microsoft.com/office/officeart/2018/2/layout/IconLabelDescriptionList"/>
    <dgm:cxn modelId="{B5C66C11-AC86-4BE3-877D-CEAB9CD05429}" type="presParOf" srcId="{214C44E8-7C0D-4A7E-A24B-8586D216650B}" destId="{3B25071A-A53B-49CC-8CC2-26010CA3537E}" srcOrd="1" destOrd="0" presId="urn:microsoft.com/office/officeart/2018/2/layout/IconLabelDescriptionList"/>
    <dgm:cxn modelId="{49AFDA92-46C9-4046-A114-E2600D19A5B7}" type="presParOf" srcId="{214C44E8-7C0D-4A7E-A24B-8586D216650B}" destId="{75712AFA-9C86-42BC-8A2C-5663C7BBCAB4}" srcOrd="2" destOrd="0" presId="urn:microsoft.com/office/officeart/2018/2/layout/IconLabelDescriptionList"/>
    <dgm:cxn modelId="{22175CAF-2EB0-494C-A02C-9E361D17FABA}" type="presParOf" srcId="{75712AFA-9C86-42BC-8A2C-5663C7BBCAB4}" destId="{C4469C14-747B-43D3-9C33-057146C71EC5}" srcOrd="0" destOrd="0" presId="urn:microsoft.com/office/officeart/2018/2/layout/IconLabelDescriptionList"/>
    <dgm:cxn modelId="{73E7D6DB-7646-4EF2-9C84-D4C065ED9F1F}" type="presParOf" srcId="{75712AFA-9C86-42BC-8A2C-5663C7BBCAB4}" destId="{43EB348D-06D4-4E2E-B9BC-24A3FE624A9E}" srcOrd="1" destOrd="0" presId="urn:microsoft.com/office/officeart/2018/2/layout/IconLabelDescriptionList"/>
    <dgm:cxn modelId="{BC4306BB-C16F-4E59-838B-86976ACC1B30}" type="presParOf" srcId="{75712AFA-9C86-42BC-8A2C-5663C7BBCAB4}" destId="{42BB26FA-8A51-46B9-A20F-80744F3C3D3B}" srcOrd="2" destOrd="0" presId="urn:microsoft.com/office/officeart/2018/2/layout/IconLabelDescriptionList"/>
    <dgm:cxn modelId="{6734F274-1F58-447C-A11A-7088BC628AF8}" type="presParOf" srcId="{75712AFA-9C86-42BC-8A2C-5663C7BBCAB4}" destId="{4DF8A455-1C11-4408-B9EF-FFB2121B4880}" srcOrd="3" destOrd="0" presId="urn:microsoft.com/office/officeart/2018/2/layout/IconLabelDescriptionList"/>
    <dgm:cxn modelId="{2A47C5C7-7429-4299-B8AF-BFA9CFAD5DF2}" type="presParOf" srcId="{75712AFA-9C86-42BC-8A2C-5663C7BBCAB4}" destId="{CF76796B-F870-41B5-A8B1-0FC7414052FD}" srcOrd="4" destOrd="0" presId="urn:microsoft.com/office/officeart/2018/2/layout/IconLabelDescriptionList"/>
    <dgm:cxn modelId="{5407432E-2723-4323-9748-8980F9683D1B}" type="presParOf" srcId="{214C44E8-7C0D-4A7E-A24B-8586D216650B}" destId="{6DA9034A-7F9E-43E3-A3EC-26E165409B20}" srcOrd="3" destOrd="0" presId="urn:microsoft.com/office/officeart/2018/2/layout/IconLabelDescriptionList"/>
    <dgm:cxn modelId="{FBB4E5C4-20DB-4FA0-AF4D-2791C3CCDE35}" type="presParOf" srcId="{214C44E8-7C0D-4A7E-A24B-8586D216650B}" destId="{4512947A-4DA4-4C34-A6EB-53A35B1BD439}" srcOrd="4" destOrd="0" presId="urn:microsoft.com/office/officeart/2018/2/layout/IconLabelDescriptionList"/>
    <dgm:cxn modelId="{56AA3A7C-2312-41DA-866B-BD864E3BE8DF}" type="presParOf" srcId="{4512947A-4DA4-4C34-A6EB-53A35B1BD439}" destId="{71D2E623-F18A-4276-BE97-77A39EC42615}" srcOrd="0" destOrd="0" presId="urn:microsoft.com/office/officeart/2018/2/layout/IconLabelDescriptionList"/>
    <dgm:cxn modelId="{EBE4027B-7843-461F-A64E-1B2FF4998804}" type="presParOf" srcId="{4512947A-4DA4-4C34-A6EB-53A35B1BD439}" destId="{27FCC307-315C-4738-897F-6F0CE52C23A6}" srcOrd="1" destOrd="0" presId="urn:microsoft.com/office/officeart/2018/2/layout/IconLabelDescriptionList"/>
    <dgm:cxn modelId="{C4979990-184F-41FE-9B56-0DBF60F755E4}" type="presParOf" srcId="{4512947A-4DA4-4C34-A6EB-53A35B1BD439}" destId="{18A66C86-9D6C-4D87-89C6-70BF5AFF0D36}" srcOrd="2" destOrd="0" presId="urn:microsoft.com/office/officeart/2018/2/layout/IconLabelDescriptionList"/>
    <dgm:cxn modelId="{29A0B08B-FD54-45AB-ABA5-47DC33EA912F}" type="presParOf" srcId="{4512947A-4DA4-4C34-A6EB-53A35B1BD439}" destId="{6A011DE9-CC0D-44B4-B7A9-E96FACF3D5E3}" srcOrd="3" destOrd="0" presId="urn:microsoft.com/office/officeart/2018/2/layout/IconLabelDescriptionList"/>
    <dgm:cxn modelId="{997917EB-D58D-4D80-90FE-BF099298CF4B}" type="presParOf" srcId="{4512947A-4DA4-4C34-A6EB-53A35B1BD439}" destId="{294B9385-FF7E-4E00-A81F-3D9DFF92A81D}" srcOrd="4" destOrd="0" presId="urn:microsoft.com/office/officeart/2018/2/layout/IconLabelDescriptionList"/>
    <dgm:cxn modelId="{C4368F56-9625-4CC6-A1F5-353DB9700A50}" type="presParOf" srcId="{214C44E8-7C0D-4A7E-A24B-8586D216650B}" destId="{0A7C9507-3BFF-4686-A260-5C2A2CDAAE76}" srcOrd="5" destOrd="0" presId="urn:microsoft.com/office/officeart/2018/2/layout/IconLabelDescriptionList"/>
    <dgm:cxn modelId="{DB429997-ECF8-411F-BEDC-E885567BF5DD}" type="presParOf" srcId="{214C44E8-7C0D-4A7E-A24B-8586D216650B}" destId="{C66715A0-BD8D-4A02-AA22-FE1290FFB6D1}" srcOrd="6" destOrd="0" presId="urn:microsoft.com/office/officeart/2018/2/layout/IconLabelDescriptionList"/>
    <dgm:cxn modelId="{D5776E07-F493-4D4B-A7A8-39656695FED6}" type="presParOf" srcId="{C66715A0-BD8D-4A02-AA22-FE1290FFB6D1}" destId="{C22F7B1E-73FA-47A4-832B-9E9701930341}" srcOrd="0" destOrd="0" presId="urn:microsoft.com/office/officeart/2018/2/layout/IconLabelDescriptionList"/>
    <dgm:cxn modelId="{7FB18E39-5253-47FB-9584-E0E4235CA880}" type="presParOf" srcId="{C66715A0-BD8D-4A02-AA22-FE1290FFB6D1}" destId="{7630CA81-F282-4281-912D-A79FDFA347BA}" srcOrd="1" destOrd="0" presId="urn:microsoft.com/office/officeart/2018/2/layout/IconLabelDescriptionList"/>
    <dgm:cxn modelId="{5FAA7BD6-6CD9-4EB3-BBE9-95BA9751A5E0}" type="presParOf" srcId="{C66715A0-BD8D-4A02-AA22-FE1290FFB6D1}" destId="{2FA8742B-B34A-4673-9AFF-6BF7B3437A28}" srcOrd="2" destOrd="0" presId="urn:microsoft.com/office/officeart/2018/2/layout/IconLabelDescriptionList"/>
    <dgm:cxn modelId="{10225E54-1AFC-4B24-A3D7-045F6D634F0F}" type="presParOf" srcId="{C66715A0-BD8D-4A02-AA22-FE1290FFB6D1}" destId="{A7D83A00-FC64-4A76-9EE1-206D38B9B3AF}" srcOrd="3" destOrd="0" presId="urn:microsoft.com/office/officeart/2018/2/layout/IconLabelDescriptionList"/>
    <dgm:cxn modelId="{87B0A8DC-4710-4497-B44F-1C40870EC5A8}" type="presParOf" srcId="{C66715A0-BD8D-4A02-AA22-FE1290FFB6D1}" destId="{CDBED626-A6DF-4D81-AB98-DD134E39217A}" srcOrd="4" destOrd="0" presId="urn:microsoft.com/office/officeart/2018/2/layout/IconLabelDescriptionList"/>
    <dgm:cxn modelId="{93E71185-DF04-4939-9D2C-E7E36A447DE2}" type="presParOf" srcId="{214C44E8-7C0D-4A7E-A24B-8586D216650B}" destId="{3367664C-840C-4FAF-9544-2ADFA1B3FCBE}" srcOrd="7" destOrd="0" presId="urn:microsoft.com/office/officeart/2018/2/layout/IconLabelDescriptionList"/>
    <dgm:cxn modelId="{0C8713D3-5298-4089-855D-0D80A52BA2CF}" type="presParOf" srcId="{214C44E8-7C0D-4A7E-A24B-8586D216650B}" destId="{B1A40CBD-DF00-4AF4-A8CF-952788F9354B}" srcOrd="8" destOrd="0" presId="urn:microsoft.com/office/officeart/2018/2/layout/IconLabelDescriptionList"/>
    <dgm:cxn modelId="{1E451973-0188-4A2B-972B-3E82074024A7}" type="presParOf" srcId="{B1A40CBD-DF00-4AF4-A8CF-952788F9354B}" destId="{BBFC2CA1-802B-4295-8D15-02DC8E4EF279}" srcOrd="0" destOrd="0" presId="urn:microsoft.com/office/officeart/2018/2/layout/IconLabelDescriptionList"/>
    <dgm:cxn modelId="{94B039C2-A337-46A0-BAA4-8FC436643190}" type="presParOf" srcId="{B1A40CBD-DF00-4AF4-A8CF-952788F9354B}" destId="{9DA13842-60FD-4E39-A513-A95ABF3A11DA}" srcOrd="1" destOrd="0" presId="urn:microsoft.com/office/officeart/2018/2/layout/IconLabelDescriptionList"/>
    <dgm:cxn modelId="{A852C9F2-A469-4205-945A-60F99C35A112}" type="presParOf" srcId="{B1A40CBD-DF00-4AF4-A8CF-952788F9354B}" destId="{B3CCD4ED-8D86-4C19-946C-FBCF0771A0F2}" srcOrd="2" destOrd="0" presId="urn:microsoft.com/office/officeart/2018/2/layout/IconLabelDescriptionList"/>
    <dgm:cxn modelId="{74D012A3-64D1-4904-AC42-4EAF66E3A3C6}" type="presParOf" srcId="{B1A40CBD-DF00-4AF4-A8CF-952788F9354B}" destId="{CE834CFC-33D7-4A86-B435-CFE88BB62063}" srcOrd="3" destOrd="0" presId="urn:microsoft.com/office/officeart/2018/2/layout/IconLabelDescriptionList"/>
    <dgm:cxn modelId="{BCC1EB48-1C65-4AF9-991B-A96542AE1555}" type="presParOf" srcId="{B1A40CBD-DF00-4AF4-A8CF-952788F9354B}" destId="{2CFA7E05-C772-4050-B8FD-52F8A6C4647D}" srcOrd="4" destOrd="0" presId="urn:microsoft.com/office/officeart/2018/2/layout/IconLabelDescriptionList"/>
    <dgm:cxn modelId="{F2ED4702-3220-4DA2-BEE6-CC60F3D591A7}" type="presParOf" srcId="{214C44E8-7C0D-4A7E-A24B-8586D216650B}" destId="{7B7842A4-3B80-42EC-B876-D8E682834FC8}" srcOrd="9" destOrd="0" presId="urn:microsoft.com/office/officeart/2018/2/layout/IconLabelDescriptionList"/>
    <dgm:cxn modelId="{DFD16B7A-049A-45B1-8088-975A54C24706}" type="presParOf" srcId="{214C44E8-7C0D-4A7E-A24B-8586D216650B}" destId="{D7CF9094-3742-46B7-BDD3-CD6DD6A0B3A5}" srcOrd="10" destOrd="0" presId="urn:microsoft.com/office/officeart/2018/2/layout/IconLabelDescriptionList"/>
    <dgm:cxn modelId="{8F54E00D-CC1A-406C-94F0-D6DFA9C4640A}" type="presParOf" srcId="{D7CF9094-3742-46B7-BDD3-CD6DD6A0B3A5}" destId="{C34A642B-352C-4901-A19F-457B01445491}" srcOrd="0" destOrd="0" presId="urn:microsoft.com/office/officeart/2018/2/layout/IconLabelDescriptionList"/>
    <dgm:cxn modelId="{9495B6D0-3791-477F-83BD-B43E3F4DC0AD}" type="presParOf" srcId="{D7CF9094-3742-46B7-BDD3-CD6DD6A0B3A5}" destId="{89B2299F-8634-434A-9E52-DD0ED31A0920}" srcOrd="1" destOrd="0" presId="urn:microsoft.com/office/officeart/2018/2/layout/IconLabelDescriptionList"/>
    <dgm:cxn modelId="{45407B0F-65B2-403A-B0BC-59D332264DAA}" type="presParOf" srcId="{D7CF9094-3742-46B7-BDD3-CD6DD6A0B3A5}" destId="{17E81459-63F9-4852-9E3D-778802444DE5}" srcOrd="2" destOrd="0" presId="urn:microsoft.com/office/officeart/2018/2/layout/IconLabelDescriptionList"/>
    <dgm:cxn modelId="{C95B0166-6D0C-44B7-8C0A-496AFE4D997D}" type="presParOf" srcId="{D7CF9094-3742-46B7-BDD3-CD6DD6A0B3A5}" destId="{A2805603-F7F9-4D20-8925-6AEB7D679469}" srcOrd="3" destOrd="0" presId="urn:microsoft.com/office/officeart/2018/2/layout/IconLabelDescriptionList"/>
    <dgm:cxn modelId="{6640BC84-7371-4047-BC47-588234884868}" type="presParOf" srcId="{D7CF9094-3742-46B7-BDD3-CD6DD6A0B3A5}" destId="{AF9F304F-0FDE-4BD1-A61B-E14A5BB65E46}" srcOrd="4" destOrd="0" presId="urn:microsoft.com/office/officeart/2018/2/layout/IconLabelDescriptionList"/>
    <dgm:cxn modelId="{F82F0613-1AF2-4E3F-94C7-C4406B7EC982}" type="presParOf" srcId="{214C44E8-7C0D-4A7E-A24B-8586D216650B}" destId="{1C6D020C-7B44-4797-B2C5-6DE66EB5AE84}" srcOrd="11" destOrd="0" presId="urn:microsoft.com/office/officeart/2018/2/layout/IconLabelDescriptionList"/>
    <dgm:cxn modelId="{C964A1F9-D700-4075-956D-8989E9371EDC}" type="presParOf" srcId="{214C44E8-7C0D-4A7E-A24B-8586D216650B}" destId="{AC14B441-D80F-4A26-B170-2B2E16657FAE}" srcOrd="12" destOrd="0" presId="urn:microsoft.com/office/officeart/2018/2/layout/IconLabelDescriptionList"/>
    <dgm:cxn modelId="{57B66D8A-3723-4159-B411-7749CE67B915}" type="presParOf" srcId="{AC14B441-D80F-4A26-B170-2B2E16657FAE}" destId="{18BAD9E8-CFF3-41B6-9F64-029B581E040D}" srcOrd="0" destOrd="0" presId="urn:microsoft.com/office/officeart/2018/2/layout/IconLabelDescriptionList"/>
    <dgm:cxn modelId="{9761FA36-B855-4E65-8C45-59AB0EB8C2DA}" type="presParOf" srcId="{AC14B441-D80F-4A26-B170-2B2E16657FAE}" destId="{AA74DF7E-4482-4D6E-8168-6BA829E813A1}" srcOrd="1" destOrd="0" presId="urn:microsoft.com/office/officeart/2018/2/layout/IconLabelDescriptionList"/>
    <dgm:cxn modelId="{2E1E1C4E-E3A8-417E-9EEB-B05758B2696D}" type="presParOf" srcId="{AC14B441-D80F-4A26-B170-2B2E16657FAE}" destId="{7315EB76-1CE2-47E6-BCED-8D5BA5172D5A}" srcOrd="2" destOrd="0" presId="urn:microsoft.com/office/officeart/2018/2/layout/IconLabelDescriptionList"/>
    <dgm:cxn modelId="{23C15EFA-3510-4BB3-9185-84478C17F839}" type="presParOf" srcId="{AC14B441-D80F-4A26-B170-2B2E16657FAE}" destId="{36065674-F70C-44B3-8A53-10F1A083AFBF}" srcOrd="3" destOrd="0" presId="urn:microsoft.com/office/officeart/2018/2/layout/IconLabelDescriptionList"/>
    <dgm:cxn modelId="{1C763DA5-8148-448C-BA58-82C44A8CABA7}" type="presParOf" srcId="{AC14B441-D80F-4A26-B170-2B2E16657FAE}" destId="{2B0B70E3-F952-4534-B6BE-0070DEC4214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9DFD5-7C7C-4E4D-A09B-7C984A2CB430}">
      <dsp:nvSpPr>
        <dsp:cNvPr id="0" name=""/>
        <dsp:cNvSpPr/>
      </dsp:nvSpPr>
      <dsp:spPr>
        <a:xfrm>
          <a:off x="156746" y="942036"/>
          <a:ext cx="741243" cy="8592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92C55-DDA1-4BE3-BF28-25C8B60CC9F2}">
      <dsp:nvSpPr>
        <dsp:cNvPr id="0" name=""/>
        <dsp:cNvSpPr/>
      </dsp:nvSpPr>
      <dsp:spPr>
        <a:xfrm>
          <a:off x="19055" y="1700193"/>
          <a:ext cx="1545001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Festival engagement</a:t>
          </a:r>
          <a:endParaRPr lang="en-US" sz="1800" kern="1200" dirty="0"/>
        </a:p>
      </dsp:txBody>
      <dsp:txXfrm>
        <a:off x="19055" y="1700193"/>
        <a:ext cx="1545001" cy="1413667"/>
      </dsp:txXfrm>
    </dsp:sp>
    <dsp:sp modelId="{0DE9BEE3-1D1A-4F31-BB92-2A74849DF8E8}">
      <dsp:nvSpPr>
        <dsp:cNvPr id="0" name=""/>
        <dsp:cNvSpPr/>
      </dsp:nvSpPr>
      <dsp:spPr>
        <a:xfrm>
          <a:off x="191057" y="3232410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69C14-747B-43D3-9C33-057146C71EC5}">
      <dsp:nvSpPr>
        <dsp:cNvPr id="0" name=""/>
        <dsp:cNvSpPr/>
      </dsp:nvSpPr>
      <dsp:spPr>
        <a:xfrm>
          <a:off x="1850648" y="1128877"/>
          <a:ext cx="694879" cy="5154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B26FA-8A51-46B9-A20F-80744F3C3D3B}">
      <dsp:nvSpPr>
        <dsp:cNvPr id="0" name=""/>
        <dsp:cNvSpPr/>
      </dsp:nvSpPr>
      <dsp:spPr>
        <a:xfrm>
          <a:off x="1823921" y="1693755"/>
          <a:ext cx="1377945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Collateral </a:t>
          </a:r>
          <a:r>
            <a:rPr lang="en-AU" sz="1600" kern="1200" dirty="0"/>
            <a:t>(banners, stress balls, </a:t>
          </a:r>
          <a:br>
            <a:rPr lang="en-AU" sz="1600" kern="1200" dirty="0"/>
          </a:br>
          <a:r>
            <a:rPr lang="en-AU" sz="1600" kern="1200" dirty="0"/>
            <a:t>t-shirts, hats, etc…)</a:t>
          </a:r>
          <a:endParaRPr lang="en-US" sz="1600" kern="1200" dirty="0"/>
        </a:p>
      </dsp:txBody>
      <dsp:txXfrm>
        <a:off x="1823921" y="1693755"/>
        <a:ext cx="1377945" cy="1413667"/>
      </dsp:txXfrm>
    </dsp:sp>
    <dsp:sp modelId="{CF76796B-F870-41B5-A8B1-0FC7414052FD}">
      <dsp:nvSpPr>
        <dsp:cNvPr id="0" name=""/>
        <dsp:cNvSpPr/>
      </dsp:nvSpPr>
      <dsp:spPr>
        <a:xfrm>
          <a:off x="1911843" y="3146468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2E623-F18A-4276-BE97-77A39EC42615}">
      <dsp:nvSpPr>
        <dsp:cNvPr id="0" name=""/>
        <dsp:cNvSpPr/>
      </dsp:nvSpPr>
      <dsp:spPr>
        <a:xfrm>
          <a:off x="3513103" y="1063328"/>
          <a:ext cx="751064" cy="6261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66C86-9D6C-4D87-89C6-70BF5AFF0D36}">
      <dsp:nvSpPr>
        <dsp:cNvPr id="0" name=""/>
        <dsp:cNvSpPr/>
      </dsp:nvSpPr>
      <dsp:spPr>
        <a:xfrm>
          <a:off x="3468445" y="1709170"/>
          <a:ext cx="1419598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“Victorian Seafood SOLD HERE” posters, light distribution</a:t>
          </a:r>
          <a:endParaRPr lang="en-US" sz="1800" kern="1200" dirty="0"/>
        </a:p>
      </dsp:txBody>
      <dsp:txXfrm>
        <a:off x="3468445" y="1709170"/>
        <a:ext cx="1419598" cy="1413667"/>
      </dsp:txXfrm>
    </dsp:sp>
    <dsp:sp modelId="{294B9385-FF7E-4E00-A81F-3D9DFF92A81D}">
      <dsp:nvSpPr>
        <dsp:cNvPr id="0" name=""/>
        <dsp:cNvSpPr/>
      </dsp:nvSpPr>
      <dsp:spPr>
        <a:xfrm>
          <a:off x="3577194" y="3174139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F7B1E-73FA-47A4-832B-9E9701930341}">
      <dsp:nvSpPr>
        <dsp:cNvPr id="0" name=""/>
        <dsp:cNvSpPr/>
      </dsp:nvSpPr>
      <dsp:spPr>
        <a:xfrm>
          <a:off x="5256021" y="1074364"/>
          <a:ext cx="794135" cy="5717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8742B-B34A-4673-9AFF-6BF7B3437A28}">
      <dsp:nvSpPr>
        <dsp:cNvPr id="0" name=""/>
        <dsp:cNvSpPr/>
      </dsp:nvSpPr>
      <dsp:spPr>
        <a:xfrm>
          <a:off x="5177131" y="1679047"/>
          <a:ext cx="1521872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Industry engagement growing</a:t>
          </a:r>
          <a:endParaRPr lang="en-US" sz="1800" kern="1200" dirty="0"/>
        </a:p>
      </dsp:txBody>
      <dsp:txXfrm>
        <a:off x="5177131" y="1679047"/>
        <a:ext cx="1521872" cy="1413667"/>
      </dsp:txXfrm>
    </dsp:sp>
    <dsp:sp modelId="{CDBED626-A6DF-4D81-AB98-DD134E39217A}">
      <dsp:nvSpPr>
        <dsp:cNvPr id="0" name=""/>
        <dsp:cNvSpPr/>
      </dsp:nvSpPr>
      <dsp:spPr>
        <a:xfrm>
          <a:off x="5323661" y="2990069"/>
          <a:ext cx="1202101" cy="348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New members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Actively engaging and leading festivals and events</a:t>
          </a:r>
          <a:endParaRPr lang="en-US" sz="1400" kern="1200" dirty="0"/>
        </a:p>
      </dsp:txBody>
      <dsp:txXfrm>
        <a:off x="5323661" y="2990069"/>
        <a:ext cx="1202101" cy="348722"/>
      </dsp:txXfrm>
    </dsp:sp>
    <dsp:sp modelId="{BBFC2CA1-802B-4295-8D15-02DC8E4EF279}">
      <dsp:nvSpPr>
        <dsp:cNvPr id="0" name=""/>
        <dsp:cNvSpPr/>
      </dsp:nvSpPr>
      <dsp:spPr>
        <a:xfrm>
          <a:off x="6996698" y="1042776"/>
          <a:ext cx="734206" cy="6581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D4ED-8D86-4C19-946C-FBCF0771A0F2}">
      <dsp:nvSpPr>
        <dsp:cNvPr id="0" name=""/>
        <dsp:cNvSpPr/>
      </dsp:nvSpPr>
      <dsp:spPr>
        <a:xfrm>
          <a:off x="6924162" y="1665584"/>
          <a:ext cx="1381359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Program funded by SIV…</a:t>
          </a:r>
          <a:endParaRPr lang="en-US" sz="1800" kern="1200" dirty="0"/>
        </a:p>
      </dsp:txBody>
      <dsp:txXfrm>
        <a:off x="6924162" y="1665584"/>
        <a:ext cx="1381359" cy="1413667"/>
      </dsp:txXfrm>
    </dsp:sp>
    <dsp:sp modelId="{2CFA7E05-C772-4050-B8FD-52F8A6C4647D}">
      <dsp:nvSpPr>
        <dsp:cNvPr id="0" name=""/>
        <dsp:cNvSpPr/>
      </dsp:nvSpPr>
      <dsp:spPr>
        <a:xfrm>
          <a:off x="7013791" y="3182124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4A642B-352C-4901-A19F-457B01445491}">
      <dsp:nvSpPr>
        <dsp:cNvPr id="0" name=""/>
        <dsp:cNvSpPr/>
      </dsp:nvSpPr>
      <dsp:spPr>
        <a:xfrm>
          <a:off x="8617491" y="1051114"/>
          <a:ext cx="733583" cy="62298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81459-63F9-4852-9E3D-778802444DE5}">
      <dsp:nvSpPr>
        <dsp:cNvPr id="0" name=""/>
        <dsp:cNvSpPr/>
      </dsp:nvSpPr>
      <dsp:spPr>
        <a:xfrm>
          <a:off x="8557811" y="1688837"/>
          <a:ext cx="1202101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800" kern="1200" dirty="0"/>
            <a:t>Industry United</a:t>
          </a:r>
          <a:endParaRPr lang="en-US" sz="1800" kern="1200" dirty="0"/>
        </a:p>
      </dsp:txBody>
      <dsp:txXfrm>
        <a:off x="8557811" y="1688837"/>
        <a:ext cx="1202101" cy="1413667"/>
      </dsp:txXfrm>
    </dsp:sp>
    <dsp:sp modelId="{AF9F304F-0FDE-4BD1-A61B-E14A5BB65E46}">
      <dsp:nvSpPr>
        <dsp:cNvPr id="0" name=""/>
        <dsp:cNvSpPr/>
      </dsp:nvSpPr>
      <dsp:spPr>
        <a:xfrm>
          <a:off x="8672107" y="3173343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AD9E8-CFF3-41B6-9F64-029B581E040D}">
      <dsp:nvSpPr>
        <dsp:cNvPr id="0" name=""/>
        <dsp:cNvSpPr/>
      </dsp:nvSpPr>
      <dsp:spPr>
        <a:xfrm>
          <a:off x="10071875" y="1034589"/>
          <a:ext cx="747948" cy="69084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5EB76-1CE2-47E6-BCED-8D5BA5172D5A}">
      <dsp:nvSpPr>
        <dsp:cNvPr id="0" name=""/>
        <dsp:cNvSpPr/>
      </dsp:nvSpPr>
      <dsp:spPr>
        <a:xfrm>
          <a:off x="9943173" y="1712191"/>
          <a:ext cx="1202101" cy="1413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Trademark underway</a:t>
          </a:r>
        </a:p>
      </dsp:txBody>
      <dsp:txXfrm>
        <a:off x="9943173" y="1712191"/>
        <a:ext cx="1202101" cy="1413667"/>
      </dsp:txXfrm>
    </dsp:sp>
    <dsp:sp modelId="{2B0B70E3-F952-4534-B6BE-0070DEC42148}">
      <dsp:nvSpPr>
        <dsp:cNvPr id="0" name=""/>
        <dsp:cNvSpPr/>
      </dsp:nvSpPr>
      <dsp:spPr>
        <a:xfrm>
          <a:off x="10247978" y="3190307"/>
          <a:ext cx="1202101" cy="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97F77-499C-4A12-8ECE-65E0B15F05DD}" type="datetimeFigureOut">
              <a:rPr lang="en-AU" smtClean="0"/>
              <a:t>27/09/2018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A6C5D-7949-4425-A645-1519C2720A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72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Showcasing the people, product and places of Victorian Seafood</a:t>
            </a:r>
          </a:p>
          <a:p>
            <a:pPr marL="171450" lvl="0" indent="-171450">
              <a:buFontTx/>
              <a:buChar char="-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public awareness of the industry and its contributions (social, economic, health, environment, tourism &amp; hospitality, etc.)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destinations and experiences whereby people want to go to a destination and have an experience while they are there and seafood becomes core to that experience</a:t>
            </a:r>
          </a:p>
          <a:p>
            <a:pPr marL="0" lv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Shaping (influencing / owning) the interaction between consumer and product – in multiple contexts (supermarkets, restaurants, F&amp;C shops, etc.) through various media (traditional, social, labelling, campaign, etc.)</a:t>
            </a:r>
          </a:p>
          <a:p>
            <a:pPr marL="171450" lvl="0" indent="-171450">
              <a:buFontTx/>
              <a:buChar char="-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(museums, underwater discovery, tours) and hospitality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07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29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The people, the Places and the Product of the Victorian seafood industry are recognized, understood and respected… Delivering a social license for industry – great news!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	Customers get to experience local seafood in a local place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	Customers develop an understanding of local produce and industries (including seafood)</a:t>
            </a:r>
          </a:p>
          <a:p>
            <a:endParaRPr lang="en-AU" dirty="0"/>
          </a:p>
          <a:p>
            <a:r>
              <a:rPr lang="en-AU" dirty="0"/>
              <a:t>Increased trade opportunities, increased consumer demand = greater demand for Victorian produce in local markets.</a:t>
            </a:r>
          </a:p>
          <a:p>
            <a:endParaRPr lang="en-AU" dirty="0"/>
          </a:p>
          <a:p>
            <a:r>
              <a:rPr lang="en-US" dirty="0">
                <a:solidFill>
                  <a:schemeClr val="tx1"/>
                </a:solidFill>
              </a:rPr>
              <a:t>New avenues through which produce can be marketed and sold = increased productivity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Joining the tourism growth market and sharing value of seafood sales year round… - not just as a celebratory item…</a:t>
            </a:r>
            <a:endParaRPr lang="en-AU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41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Showcase the people, the places and the product - </a:t>
            </a:r>
            <a:r>
              <a:rPr lang="en-US" sz="1200" dirty="0"/>
              <a:t>through targeted messaging and a focused program of events and activities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Increase public awareness of the industry and its contributions (social, economic, health, environment, tourism &amp; hospitality, etc.) – most of us probably worked through this in SIA’s ‘pledge’ yesterday… so important!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91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88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6C5D-7949-4425-A645-1519C2720AF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70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johnd@siv.com.au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ollobay.vic.au/apollo-bay-news/community-news/946-conversations-on-the-edge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AE7F-0AB4-46D4-8C2D-2B88B82C4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314324"/>
            <a:ext cx="8001000" cy="2971801"/>
          </a:xfrm>
        </p:spPr>
        <p:txBody>
          <a:bodyPr>
            <a:normAutofit/>
          </a:bodyPr>
          <a:lstStyle/>
          <a:p>
            <a:r>
              <a:rPr lang="en-AU" sz="5400" b="1" dirty="0"/>
              <a:t>The Victorian Seafood Experience!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3DA5B-577A-4DE5-B265-2ADFE6669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177242"/>
            <a:ext cx="6400800" cy="1947333"/>
          </a:xfrm>
        </p:spPr>
        <p:txBody>
          <a:bodyPr/>
          <a:lstStyle/>
          <a:p>
            <a:r>
              <a:rPr lang="en-AU" b="1" dirty="0"/>
              <a:t>By Johnathon Davey</a:t>
            </a:r>
          </a:p>
          <a:p>
            <a:r>
              <a:rPr lang="en-AU" b="1" dirty="0"/>
              <a:t>Executive Director – Seafood Industry Victoria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15A15-03BE-49BE-AC25-CDCB16E1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675" y="3213079"/>
            <a:ext cx="3472686" cy="34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ACA6826-032C-4799-B079-15DB2A6C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C0C3A-7055-4F92-A988-CB0D06AD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84" y="4844980"/>
            <a:ext cx="8534400" cy="1507067"/>
          </a:xfrm>
        </p:spPr>
        <p:txBody>
          <a:bodyPr>
            <a:normAutofit/>
          </a:bodyPr>
          <a:lstStyle/>
          <a:p>
            <a:r>
              <a:rPr lang="en-AU" dirty="0"/>
              <a:t>The Future: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5E132-526E-4064-860F-DE0F1FF9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304800"/>
            <a:ext cx="7581900" cy="4847304"/>
          </a:xfrm>
        </p:spPr>
        <p:txBody>
          <a:bodyPr>
            <a:normAutofit fontScale="92500" lnSpcReduction="20000"/>
          </a:bodyPr>
          <a:lstStyle/>
          <a:p>
            <a:endParaRPr lang="en-AU" dirty="0"/>
          </a:p>
          <a:p>
            <a:r>
              <a:rPr lang="en-US" sz="2800" dirty="0"/>
              <a:t>Continue to:</a:t>
            </a:r>
          </a:p>
          <a:p>
            <a:pPr lvl="1"/>
            <a:r>
              <a:rPr lang="en-US" sz="2400" dirty="0"/>
              <a:t>Showcase the people, products and places of the Victorian Seafood Industry </a:t>
            </a:r>
          </a:p>
          <a:p>
            <a:pPr lvl="1"/>
            <a:r>
              <a:rPr lang="en-US" sz="2400" dirty="0"/>
              <a:t>Increase public awareness of the industry and its contributions (social, economic, health, environment, tourism &amp; hospitality, etc.)</a:t>
            </a:r>
          </a:p>
          <a:p>
            <a:pPr lvl="1"/>
            <a:r>
              <a:rPr lang="en-US" sz="2400" dirty="0"/>
              <a:t>Create destinations and experiences whereby seafood becomes core to the experience of place </a:t>
            </a:r>
          </a:p>
          <a:p>
            <a:pPr lvl="1"/>
            <a:r>
              <a:rPr lang="en-US" sz="2400" dirty="0"/>
              <a:t>Shape the interaction between consumer and product in multiple contexts including supermarkets, restaurants, Fish &amp; Chip shops, etc. and through various media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E720-A97C-4302-9F06-DB3ED4C68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465" y="1451644"/>
            <a:ext cx="3798718" cy="378922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9" name="Group 10">
            <a:extLst>
              <a:ext uri="{FF2B5EF4-FFF2-40B4-BE49-F238E27FC236}">
                <a16:creationId xmlns:a16="http://schemas.microsoft.com/office/drawing/2014/main" id="{DD58A807-BD0E-4B1D-A523-2F20E7FE2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33837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C82FD88-0436-4D5C-B5A2-7B9019194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2706DBD-9DBD-49D6-80EB-C896096D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51C7442-3F0F-49E3-9389-D6B4BAE14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614368-43A5-4794-BA71-09F8585F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42B96B-0C70-40CB-A027-175F2A16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896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528B-60C4-4ACC-B3B2-E3C46B4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AU"/>
              <a:t>The Future:</a:t>
            </a:r>
            <a:endParaRPr lang="en-AU" dirty="0"/>
          </a:p>
        </p:txBody>
      </p:sp>
      <p:pic>
        <p:nvPicPr>
          <p:cNvPr id="9" name="Graphic 6" descr="Handshake">
            <a:extLst>
              <a:ext uri="{FF2B5EF4-FFF2-40B4-BE49-F238E27FC236}">
                <a16:creationId xmlns:a16="http://schemas.microsoft.com/office/drawing/2014/main" id="{1F6699D3-C22B-4636-B935-91867A9C3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240" y="924676"/>
            <a:ext cx="3185108" cy="318510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E68E8-B702-4450-8461-B76B2446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996" y="1191376"/>
            <a:ext cx="6593129" cy="3575884"/>
          </a:xfrm>
        </p:spPr>
        <p:txBody>
          <a:bodyPr>
            <a:normAutofit/>
          </a:bodyPr>
          <a:lstStyle/>
          <a:p>
            <a:r>
              <a:rPr lang="en-AU" sz="2400" dirty="0"/>
              <a:t>All of this requires $$$</a:t>
            </a:r>
          </a:p>
          <a:p>
            <a:pPr lvl="1"/>
            <a:r>
              <a:rPr lang="en-AU" sz="2000" dirty="0"/>
              <a:t>Continue to seek State Government support</a:t>
            </a:r>
          </a:p>
          <a:p>
            <a:pPr lvl="1"/>
            <a:r>
              <a:rPr lang="en-AU" sz="2000" dirty="0"/>
              <a:t>Identifying opportunities for Grant funds (where possible) to support the program</a:t>
            </a:r>
          </a:p>
          <a:p>
            <a:pPr lvl="1"/>
            <a:r>
              <a:rPr lang="en-AU" sz="2000" dirty="0"/>
              <a:t>Continue to build industry ownership, support and subsequent funding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18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18B9-295A-44FB-A6FF-C67DB71C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412" y="2882900"/>
            <a:ext cx="8534400" cy="1697400"/>
          </a:xfrm>
        </p:spPr>
        <p:txBody>
          <a:bodyPr>
            <a:normAutofit/>
          </a:bodyPr>
          <a:lstStyle/>
          <a:p>
            <a:r>
              <a:rPr lang="en-AU" sz="3600" dirty="0"/>
              <a:t>Johnathon Davey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F320D-F654-4131-BC8E-C84C645AD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412" y="4701181"/>
            <a:ext cx="8535990" cy="860400"/>
          </a:xfrm>
        </p:spPr>
        <p:txBody>
          <a:bodyPr>
            <a:noAutofit/>
          </a:bodyPr>
          <a:lstStyle/>
          <a:p>
            <a:r>
              <a:rPr lang="en-AU" sz="2400" dirty="0">
                <a:hlinkClick r:id="rId2"/>
              </a:rPr>
              <a:t>johnd@siv.com.au</a:t>
            </a:r>
            <a:endParaRPr lang="en-AU" sz="2400" dirty="0"/>
          </a:p>
          <a:p>
            <a:r>
              <a:rPr lang="en-AU" sz="2400" dirty="0"/>
              <a:t>0407032023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96142-A7BB-4A4B-920F-3CC569BE9E1A}"/>
              </a:ext>
            </a:extLst>
          </p:cNvPr>
          <p:cNvSpPr txBox="1"/>
          <p:nvPr/>
        </p:nvSpPr>
        <p:spPr>
          <a:xfrm>
            <a:off x="3556000" y="2044700"/>
            <a:ext cx="648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269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6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C58B7C08-F91D-4C52-BA91-53C47D1CF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14202"/>
          <a:stretch/>
        </p:blipFill>
        <p:spPr>
          <a:xfrm>
            <a:off x="1143947" y="643467"/>
            <a:ext cx="9904105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4669F5-7CCB-4FED-85F1-53180A16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73" y="3880102"/>
            <a:ext cx="3429007" cy="2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796A-EBA9-41AF-89CD-0149DCA9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Today’s Presentation: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2A974-D42E-4C27-BACC-74910A70E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Our new Strategy</a:t>
            </a:r>
          </a:p>
          <a:p>
            <a:r>
              <a:rPr lang="en-AU" sz="2400" dirty="0"/>
              <a:t>The Victorian Seafood Brand</a:t>
            </a:r>
          </a:p>
          <a:p>
            <a:r>
              <a:rPr lang="en-AU" sz="2400" dirty="0"/>
              <a:t>The Victorian Seafood Experience</a:t>
            </a:r>
          </a:p>
          <a:p>
            <a:r>
              <a:rPr lang="en-AU" sz="2400" dirty="0"/>
              <a:t>Industry benefit</a:t>
            </a:r>
          </a:p>
          <a:p>
            <a:r>
              <a:rPr lang="en-AU" sz="2400" dirty="0"/>
              <a:t>To date…</a:t>
            </a:r>
          </a:p>
          <a:p>
            <a:r>
              <a:rPr lang="en-AU" sz="2400" dirty="0"/>
              <a:t>The future?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263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B210-8B72-4BD2-BD2C-DABB60AC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321549" y="3554126"/>
            <a:ext cx="8534400" cy="1507067"/>
          </a:xfrm>
        </p:spPr>
        <p:txBody>
          <a:bodyPr/>
          <a:lstStyle/>
          <a:p>
            <a:r>
              <a:rPr lang="en-AU" dirty="0"/>
              <a:t>Our New Strategy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294F99-A1F5-4A6B-9553-53346653A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18" y="3543300"/>
            <a:ext cx="4577672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B5A77-790F-4B83-8F21-E6A369C5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630" y="40459"/>
            <a:ext cx="6904810" cy="6777081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82EA35B3-EB1E-483C-AB58-84DAAE1E3323}"/>
              </a:ext>
            </a:extLst>
          </p:cNvPr>
          <p:cNvSpPr txBox="1"/>
          <p:nvPr/>
        </p:nvSpPr>
        <p:spPr>
          <a:xfrm>
            <a:off x="8773160" y="2619375"/>
            <a:ext cx="2240280" cy="42386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90C1B8-C92E-4D20-AFA6-8BE6B5507C75}"/>
              </a:ext>
            </a:extLst>
          </p:cNvPr>
          <p:cNvCxnSpPr>
            <a:cxnSpLocks/>
          </p:cNvCxnSpPr>
          <p:nvPr/>
        </p:nvCxnSpPr>
        <p:spPr>
          <a:xfrm flipV="1">
            <a:off x="103717" y="40460"/>
            <a:ext cx="4004913" cy="4493440"/>
          </a:xfrm>
          <a:prstGeom prst="line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39E0EB-75A4-465A-B4F7-3738D10D9624}"/>
              </a:ext>
            </a:extLst>
          </p:cNvPr>
          <p:cNvCxnSpPr>
            <a:cxnSpLocks/>
          </p:cNvCxnSpPr>
          <p:nvPr/>
        </p:nvCxnSpPr>
        <p:spPr>
          <a:xfrm>
            <a:off x="103717" y="6762750"/>
            <a:ext cx="4004913" cy="54790"/>
          </a:xfrm>
          <a:prstGeom prst="line">
            <a:avLst/>
          </a:prstGeom>
          <a:ln w="47625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11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74AE0-A3BF-462E-B354-6437394E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The Victorian Seafood Brand</a:t>
            </a:r>
          </a:p>
        </p:txBody>
      </p:sp>
      <p:sp useBgFill="1">
        <p:nvSpPr>
          <p:cNvPr id="22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6436C-94A1-403F-B476-988ABD648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3379" y="730576"/>
            <a:ext cx="5106946" cy="509418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656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5">
            <a:extLst>
              <a:ext uri="{FF2B5EF4-FFF2-40B4-BE49-F238E27FC236}">
                <a16:creationId xmlns:a16="http://schemas.microsoft.com/office/drawing/2014/main" id="{08E8BA51-FC95-4979-B554-7B13D3FE4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0E734-EDCE-4800-8DAC-8DA5E89C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803" y="4487332"/>
            <a:ext cx="3983314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200" dirty="0"/>
              <a:t>The Victorian Seafood Experience</a:t>
            </a:r>
          </a:p>
        </p:txBody>
      </p:sp>
      <p:sp>
        <p:nvSpPr>
          <p:cNvPr id="61" name="Snip Diagonal Corner Rectangle 20">
            <a:extLst>
              <a:ext uri="{FF2B5EF4-FFF2-40B4-BE49-F238E27FC236}">
                <a16:creationId xmlns:a16="http://schemas.microsoft.com/office/drawing/2014/main" id="{6100855A-1E75-49BA-9F71-A825AD8A6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84115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" name="Rectangle 39">
            <a:extLst>
              <a:ext uri="{FF2B5EF4-FFF2-40B4-BE49-F238E27FC236}">
                <a16:creationId xmlns:a16="http://schemas.microsoft.com/office/drawing/2014/main" id="{A38F1D93-3E69-4EF1-B60F-335C2986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2157" y="0"/>
            <a:ext cx="1935271" cy="3082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69BC569-E369-4563-9EF3-7CB91D8AB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50" y="4061862"/>
            <a:ext cx="2401830" cy="2786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8E3599-A1D3-4ECE-AB9E-3F5046084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82" b="-2"/>
          <a:stretch/>
        </p:blipFill>
        <p:spPr>
          <a:xfrm>
            <a:off x="2556346" y="3243069"/>
            <a:ext cx="3361082" cy="3605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AD8A1-A89B-498D-852B-157F392AC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4" r="13690" b="-1"/>
          <a:stretch/>
        </p:blipFill>
        <p:spPr>
          <a:xfrm>
            <a:off x="-499" y="10"/>
            <a:ext cx="3835570" cy="3899748"/>
          </a:xfrm>
          <a:custGeom>
            <a:avLst/>
            <a:gdLst>
              <a:gd name="connsiteX0" fmla="*/ 0 w 4551358"/>
              <a:gd name="connsiteY0" fmla="*/ 0 h 3899758"/>
              <a:gd name="connsiteX1" fmla="*/ 4551358 w 4551358"/>
              <a:gd name="connsiteY1" fmla="*/ 0 h 3899758"/>
              <a:gd name="connsiteX2" fmla="*/ 4551358 w 4551358"/>
              <a:gd name="connsiteY2" fmla="*/ 3077500 h 3899758"/>
              <a:gd name="connsiteX3" fmla="*/ 2843111 w 4551358"/>
              <a:gd name="connsiteY3" fmla="*/ 3077500 h 3899758"/>
              <a:gd name="connsiteX4" fmla="*/ 2843111 w 4551358"/>
              <a:gd name="connsiteY4" fmla="*/ 3899758 h 3899758"/>
              <a:gd name="connsiteX5" fmla="*/ 0 w 4551358"/>
              <a:gd name="connsiteY5" fmla="*/ 3899758 h 389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B2039-1E64-4374-9B1E-3D8EC44ADB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7" r="-3" b="-3"/>
          <a:stretch/>
        </p:blipFill>
        <p:spPr>
          <a:xfrm>
            <a:off x="-6350" y="4061862"/>
            <a:ext cx="2401830" cy="27868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E0BE9-6A9C-4E13-A560-CACEC78A5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514" y="863601"/>
            <a:ext cx="5776137" cy="3615267"/>
          </a:xfrm>
        </p:spPr>
        <p:txBody>
          <a:bodyPr>
            <a:normAutofit/>
          </a:bodyPr>
          <a:lstStyle/>
          <a:p>
            <a:pPr lvl="1"/>
            <a:r>
              <a:rPr lang="en-AU" sz="2400" dirty="0"/>
              <a:t>Regional seafood festivals</a:t>
            </a:r>
          </a:p>
          <a:p>
            <a:pPr lvl="1"/>
            <a:r>
              <a:rPr lang="en-US" sz="2400" dirty="0"/>
              <a:t>Meet the Producer events</a:t>
            </a:r>
          </a:p>
          <a:p>
            <a:pPr marL="457200" lvl="1" indent="0">
              <a:buNone/>
            </a:pPr>
            <a:r>
              <a:rPr lang="en-US" dirty="0"/>
              <a:t>(visit: </a:t>
            </a: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https://www.apollobay.vic.au/apollo-bay-news/community-news/946-conversations-on-the-edge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)</a:t>
            </a:r>
          </a:p>
          <a:p>
            <a:pPr lvl="1"/>
            <a:endParaRPr lang="en-AU" sz="2400" dirty="0"/>
          </a:p>
          <a:p>
            <a:pPr lvl="1"/>
            <a:endParaRPr lang="en-AU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C415EB-3460-4754-9FEA-02108AED7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4F6811-8EEA-45A0-BF89-5C06734F5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5DEA48-56FF-4C47-AD6B-302A2E7DA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262D76-9C36-442D-B023-F1E8AB3B7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FC0AB4-E8C8-467E-A0BD-EF27798DE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3664711-E34F-4F11-8E5C-CAAD69B2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25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D27857AB-5C64-478F-BD49-1EC1027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969EA-ECE3-4593-AD98-90636053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129088" cy="1507067"/>
          </a:xfrm>
        </p:spPr>
        <p:txBody>
          <a:bodyPr>
            <a:normAutofit fontScale="90000"/>
          </a:bodyPr>
          <a:lstStyle/>
          <a:p>
            <a:r>
              <a:rPr lang="en-AU" dirty="0"/>
              <a:t>The Victorian Seafood Experience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D7DFCE7F-A642-41EF-8DD4-CDB45044E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2" y="702733"/>
            <a:ext cx="7493137" cy="3615267"/>
          </a:xfrm>
        </p:spPr>
        <p:txBody>
          <a:bodyPr>
            <a:normAutofit/>
          </a:bodyPr>
          <a:lstStyle/>
          <a:p>
            <a:r>
              <a:rPr lang="en-AU" sz="2400" dirty="0"/>
              <a:t>Seafood Specific Dinners</a:t>
            </a:r>
          </a:p>
          <a:p>
            <a:r>
              <a:rPr lang="en-AU" sz="2400" dirty="0"/>
              <a:t>Australian Open 2019 Launch</a:t>
            </a:r>
          </a:p>
          <a:p>
            <a:r>
              <a:rPr lang="en-AU" sz="2400" dirty="0"/>
              <a:t>Working with high profile Chefs</a:t>
            </a:r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61658-314C-4CB9-9C60-A852DF7A4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6" r="-6" b="4572"/>
          <a:stretch/>
        </p:blipFill>
        <p:spPr>
          <a:xfrm>
            <a:off x="5490162" y="10"/>
            <a:ext cx="3371397" cy="2285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78883-A12E-4F54-A119-B56D745F1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8749" r="-4" b="913"/>
          <a:stretch/>
        </p:blipFill>
        <p:spPr>
          <a:xfrm>
            <a:off x="5486988" y="2286000"/>
            <a:ext cx="6748256" cy="457198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766B1-A662-4FA7-B376-0AFF71138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" r="49023" b="-1"/>
          <a:stretch/>
        </p:blipFill>
        <p:spPr>
          <a:xfrm rot="5400000">
            <a:off x="9405627" y="-544068"/>
            <a:ext cx="2286000" cy="3374136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7" name="Group 98">
            <a:extLst>
              <a:ext uri="{FF2B5EF4-FFF2-40B4-BE49-F238E27FC236}">
                <a16:creationId xmlns:a16="http://schemas.microsoft.com/office/drawing/2014/main" id="{CEADF8F3-D88B-4555-B8AD-0E96517F5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243CBE4-1A6F-4A1C-B50E-098B3F00F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00">
              <a:extLst>
                <a:ext uri="{FF2B5EF4-FFF2-40B4-BE49-F238E27FC236}">
                  <a16:creationId xmlns:a16="http://schemas.microsoft.com/office/drawing/2014/main" id="{DC5EDD36-83D9-44FF-A588-70F632704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4670CEA-BCEE-40D4-B4ED-422F521EC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02">
              <a:extLst>
                <a:ext uri="{FF2B5EF4-FFF2-40B4-BE49-F238E27FC236}">
                  <a16:creationId xmlns:a16="http://schemas.microsoft.com/office/drawing/2014/main" id="{38733E84-20B1-4379-9B15-F7F6B8730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F48BB4C-60B2-4DB2-B9F9-9ECF6BB85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96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FDB767-6E1E-486B-8E38-71455A73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C4D17-EF34-4080-BAC6-CE61C9643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012" y="4487332"/>
            <a:ext cx="3839105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200"/>
              <a:t>The Victorian Seafood Experience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054BD-F673-433D-AAB5-3407222A1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609600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 blurRad="63500" dist="3175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D1348-B222-47CB-B918-CE55C9B2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" t="3086" b="4074"/>
          <a:stretch/>
        </p:blipFill>
        <p:spPr>
          <a:xfrm>
            <a:off x="0" y="685800"/>
            <a:ext cx="3026044" cy="2159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123199-10C0-4FC8-AEE0-8EEC97A26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C453CCF-DF16-4E2B-9E51-CEC7C0A2B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9105" y="0"/>
            <a:ext cx="91440" cy="347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AEFBF-1AB3-45D1-9EE0-282AC9D87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00" b="7572"/>
          <a:stretch/>
        </p:blipFill>
        <p:spPr>
          <a:xfrm>
            <a:off x="3089623" y="844550"/>
            <a:ext cx="2986008" cy="184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C0DF9-4FFC-41E8-B893-6A9AF2E2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3474720"/>
            <a:ext cx="4511039" cy="3383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BEFC4-BE23-4DFA-9B0C-6DBC5E91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012" y="685800"/>
            <a:ext cx="4465639" cy="3615267"/>
          </a:xfrm>
        </p:spPr>
        <p:txBody>
          <a:bodyPr>
            <a:normAutofit/>
          </a:bodyPr>
          <a:lstStyle/>
          <a:p>
            <a:r>
              <a:rPr lang="en-AU" sz="2400" dirty="0"/>
              <a:t>Victorian Parliament House Seafood Event</a:t>
            </a:r>
          </a:p>
          <a:p>
            <a:endParaRPr lang="en-AU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EF4D34-FDBA-40BC-B666-A5CDF8B00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80576D-7D90-4190-A9B4-0AF8F034C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400E164-5E40-4749-BD83-180844C08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AA2F8AC-5516-4094-B54C-F6D968DB1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1DE429-F182-4584-A22E-3A93AF24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0091AD-70B8-41E1-821E-F0BA34C3E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471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id="{AD2D45C7-2E37-44FD-AC77-116CD14B9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id="{1FF88480-2CF1-4C54-8CE3-2CA9CD9FF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415F0-EE4B-4CE8-BF41-657CF284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AU" sz="4000">
                <a:solidFill>
                  <a:schemeClr val="tx2"/>
                </a:solidFill>
              </a:rPr>
              <a:t>Industry Benefit: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DC6D71-AC97-435A-B754-D0D68693E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4" y="863601"/>
            <a:ext cx="8534400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Faces of the industry are </a:t>
            </a:r>
            <a:r>
              <a:rPr lang="en-US" sz="2400" dirty="0" err="1">
                <a:solidFill>
                  <a:schemeClr val="tx1"/>
                </a:solidFill>
              </a:rPr>
              <a:t>recognised</a:t>
            </a:r>
            <a:r>
              <a:rPr lang="en-US" sz="2400" dirty="0">
                <a:solidFill>
                  <a:schemeClr val="tx1"/>
                </a:solidFill>
              </a:rPr>
              <a:t>, understood and respected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Social License delivered!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Increased trade for aligned </a:t>
            </a:r>
            <a:r>
              <a:rPr lang="en-US" sz="2400" dirty="0" err="1">
                <a:solidFill>
                  <a:schemeClr val="tx1"/>
                </a:solidFill>
              </a:rPr>
              <a:t>organisations</a:t>
            </a:r>
            <a:r>
              <a:rPr lang="en-US" sz="2400" dirty="0">
                <a:solidFill>
                  <a:schemeClr val="tx1"/>
                </a:solidFill>
              </a:rPr>
              <a:t> (restaurants, hotels,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Increased profitability for industry</a:t>
            </a:r>
            <a:endParaRPr lang="en-AU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Joining the tourism growth market and sharing value of seafood sales year round…</a:t>
            </a:r>
            <a:endParaRPr lang="en-A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8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FC6A-01A0-4B6A-9B15-EBE8B292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AU"/>
              <a:t>To Date:</a:t>
            </a:r>
            <a:endParaRPr lang="en-AU" dirty="0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EB26F1D-E34D-4E2F-948E-4FE8E628E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275853"/>
              </p:ext>
            </p:extLst>
          </p:nvPr>
        </p:nvGraphicFramePr>
        <p:xfrm>
          <a:off x="442912" y="563298"/>
          <a:ext cx="11469688" cy="428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618096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RDC Documentation" ma:contentTypeID="0x0101000FE7321ECC2828439B82F4E481DE703200295D1F77A9757246A9903C2124EC4D17" ma:contentTypeVersion="830" ma:contentTypeDescription="" ma:contentTypeScope="" ma:versionID="61c85a00909e31b5997641687186435c">
  <xsd:schema xmlns:xsd="http://www.w3.org/2001/XMLSchema" xmlns:xs="http://www.w3.org/2001/XMLSchema" xmlns:p="http://schemas.microsoft.com/office/2006/metadata/properties" xmlns:ns2="c72d4b94-e734-4a22-a7ed-1ec40cca8c20" xmlns:ns3="8786b2f4-9747-446d-b2d3-cff2c3138640" targetNamespace="http://schemas.microsoft.com/office/2006/metadata/properties" ma:root="true" ma:fieldsID="7207aa8a08d7486060ee95f1c228e4f2" ns2:_="" ns3:_="">
    <xsd:import namespace="c72d4b94-e734-4a22-a7ed-1ec40cca8c20"/>
    <xsd:import namespace="8786b2f4-9747-446d-b2d3-cff2c3138640"/>
    <xsd:element name="properties">
      <xsd:complexType>
        <xsd:sequence>
          <xsd:element name="documentManagement">
            <xsd:complexType>
              <xsd:all>
                <xsd:element ref="ns2:Action_x005f_x0020_Date" minOccurs="0"/>
                <xsd:element ref="ns2:Project_x005f_x0020_Number" minOccurs="0"/>
                <xsd:element ref="ns2:Function_x005f_x0020_Type" minOccurs="0"/>
                <xsd:element ref="ns2:Prime_x005f_x0020_Activity" minOccurs="0"/>
                <xsd:element ref="ns2:Secondary_x0020_Activity" minOccurs="0"/>
                <xsd:element ref="ns2:Document_x005f_x0020_Type" minOccurs="0"/>
                <xsd:element ref="ns2:Organisation" minOccurs="0"/>
                <xsd:element ref="ns2:Attachment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4b94-e734-4a22-a7ed-1ec40cca8c20" elementFormDefault="qualified">
    <xsd:import namespace="http://schemas.microsoft.com/office/2006/documentManagement/types"/>
    <xsd:import namespace="http://schemas.microsoft.com/office/infopath/2007/PartnerControls"/>
    <xsd:element name="Action_x005f_x0020_Date" ma:index="2" nillable="true" ma:displayName="Action Date" ma:default="[today]" ma:description="Date this document is relevant to. The Meeting Date, Year and Financial Year derive their value from this field." ma:format="DateOnly" ma:internalName="Action_x0020_Date" ma:readOnly="false">
      <xsd:simpleType>
        <xsd:restriction base="dms:DateTime"/>
      </xsd:simpleType>
    </xsd:element>
    <xsd:element name="Project_x005f_x0020_Number" ma:index="3" nillable="true" ma:displayName="Project Number" ma:description="FRDC Project Number as per OmniFish" ma:internalName="Project_x0020_Number" ma:readOnly="false">
      <xsd:simpleType>
        <xsd:restriction base="dms:Text">
          <xsd:maxLength value="13"/>
        </xsd:restriction>
      </xsd:simpleType>
    </xsd:element>
    <xsd:element name="Function_x005f_x0020_Type" ma:index="7" nillable="true" ma:displayName="Function Type" ma:description="Base classification of a document based on ANA standards of activity" ma:list="{304a00c3-826c-4bce-a619-237838aa048f}" ma:internalName="Function_x0020_Type" ma:readOnly="false" ma:showField="Title" ma:web="c72d4b94-e734-4a22-a7ed-1ec40cca8c20">
      <xsd:simpleType>
        <xsd:restriction base="dms:Lookup"/>
      </xsd:simpleType>
    </xsd:element>
    <xsd:element name="Prime_x005f_x0020_Activity" ma:index="8" nillable="true" ma:displayName="Prime Activity" ma:description="The primary activity to classify your document." ma:list="{bc312c8f-fbc6-40ea-ad76-d8f1061a6767}" ma:internalName="Prime_x0020_Activity" ma:readOnly="false" ma:showField="Title" ma:web="c72d4b94-e734-4a22-a7ed-1ec40cca8c20">
      <xsd:simpleType>
        <xsd:restriction base="dms:Lookup"/>
      </xsd:simpleType>
    </xsd:element>
    <xsd:element name="Secondary_x0020_Activity" ma:index="9" nillable="true" ma:displayName="Secondary Activity" ma:description="The secondary activity to classify or group your document." ma:list="{950f4fd8-a6e2-4559-8296-cc232ae79263}" ma:internalName="Secondary_x0020_Activity" ma:readOnly="false" ma:showField="Title" ma:web="c72d4b94-e734-4a22-a7ed-1ec40cca8c20">
      <xsd:simpleType>
        <xsd:restriction base="dms:Lookup"/>
      </xsd:simpleType>
    </xsd:element>
    <xsd:element name="Document_x005f_x0020_Type" ma:index="10" nillable="true" ma:displayName="Document Type" ma:description="Choose what best describes you document." ma:list="{dfca30c0-a63c-463c-969a-15ba6fb5dd74}" ma:internalName="Document_x0020_Type" ma:readOnly="false" ma:showField="Title" ma:web="c72d4b94-e734-4a22-a7ed-1ec40cca8c20">
      <xsd:simpleType>
        <xsd:restriction base="dms:Lookup"/>
      </xsd:simpleType>
    </xsd:element>
    <xsd:element name="Organisation" ma:index="11" nillable="true" ma:displayName="Organisation" ma:description="Organisations and Contacts List" ma:list="{67eafe91-42cd-4569-9426-3b27815d11c9}" ma:internalName="Organisation" ma:readOnly="false" ma:showField="Title" ma:web="c72d4b94-e734-4a22-a7ed-1ec40cca8c20">
      <xsd:simpleType>
        <xsd:restriction base="dms:Lookup"/>
      </xsd:simpleType>
    </xsd:element>
    <xsd:element name="Attachment" ma:index="12" nillable="true" ma:displayName="Attachment" ma:default="0" ma:internalName="Attachment" ma:readOnly="false">
      <xsd:simpleType>
        <xsd:restriction base="dms:Boolean"/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6b2f4-9747-446d-b2d3-cff2c3138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ment xmlns="c72d4b94-e734-4a22-a7ed-1ec40cca8c20">false</Attachment>
    <Organisation xmlns="c72d4b94-e734-4a22-a7ed-1ec40cca8c20" xsi:nil="true"/>
    <Secondary_x0020_Activity xmlns="c72d4b94-e734-4a22-a7ed-1ec40cca8c20" xsi:nil="true"/>
    <_dlc_DocId xmlns="c72d4b94-e734-4a22-a7ed-1ec40cca8c20">NEMO-2079522257-27</_dlc_DocId>
    <_dlc_DocIdUrl xmlns="c72d4b94-e734-4a22-a7ed-1ec40cca8c20">
      <Url>https://frdc1.sharepoint.com/teams/Projects2017/_layouts/15/DocIdRedir.aspx?ID=NEMO-2079522257-27</Url>
      <Description>NEMO-2079522257-27</Description>
    </_dlc_DocIdUrl>
    <Function_x005f_x0020_Type xmlns="c72d4b94-e734-4a22-a7ed-1ec40cca8c20">30</Function_x005f_x0020_Type>
    <Prime_x005f_x0020_Activity xmlns="c72d4b94-e734-4a22-a7ed-1ec40cca8c20">123</Prime_x005f_x0020_Activity>
    <_dlc_DocIdPersistId xmlns="c72d4b94-e734-4a22-a7ed-1ec40cca8c20" xsi:nil="true"/>
    <Action_x005f_x0020_Date xmlns="c72d4b94-e734-4a22-a7ed-1ec40cca8c20">2018-09-26T14:00:00+00:00</Action_x005f_x0020_Date>
    <Document_x005f_x0020_Type xmlns="c72d4b94-e734-4a22-a7ed-1ec40cca8c20">17</Document_x005f_x0020_Type>
    <Project_x005f_x0020_Number xmlns="c72d4b94-e734-4a22-a7ed-1ec40cca8c20" xsi:nil="true"/>
  </documentManagement>
</p:properties>
</file>

<file path=customXml/itemProps1.xml><?xml version="1.0" encoding="utf-8"?>
<ds:datastoreItem xmlns:ds="http://schemas.openxmlformats.org/officeDocument/2006/customXml" ds:itemID="{7D768293-0D34-44F6-A1B2-CCDA39CE2E10}"/>
</file>

<file path=customXml/itemProps2.xml><?xml version="1.0" encoding="utf-8"?>
<ds:datastoreItem xmlns:ds="http://schemas.openxmlformats.org/officeDocument/2006/customXml" ds:itemID="{3067947B-806D-495C-975E-6C31D25D5421}"/>
</file>

<file path=customXml/itemProps3.xml><?xml version="1.0" encoding="utf-8"?>
<ds:datastoreItem xmlns:ds="http://schemas.openxmlformats.org/officeDocument/2006/customXml" ds:itemID="{ECABBFCE-5BEE-40D6-8768-B63E7402F61E}"/>
</file>

<file path=customXml/itemProps4.xml><?xml version="1.0" encoding="utf-8"?>
<ds:datastoreItem xmlns:ds="http://schemas.openxmlformats.org/officeDocument/2006/customXml" ds:itemID="{B7C64C18-3FE2-4411-8CA9-7D06C1446BB9}"/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535</Words>
  <Application>Microsoft Office PowerPoint</Application>
  <PresentationFormat>Widescreen</PresentationFormat>
  <Paragraphs>82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Century Gothic</vt:lpstr>
      <vt:lpstr>Wingdings 3</vt:lpstr>
      <vt:lpstr>Slice</vt:lpstr>
      <vt:lpstr>The Victorian Seafood Experience!</vt:lpstr>
      <vt:lpstr>Today’s Presentation:</vt:lpstr>
      <vt:lpstr>Our New Strategy</vt:lpstr>
      <vt:lpstr>The Victorian Seafood Brand</vt:lpstr>
      <vt:lpstr>The Victorian Seafood Experience</vt:lpstr>
      <vt:lpstr>The Victorian Seafood Experience</vt:lpstr>
      <vt:lpstr>The Victorian Seafood Experience</vt:lpstr>
      <vt:lpstr>Industry Benefit:</vt:lpstr>
      <vt:lpstr>To Date:</vt:lpstr>
      <vt:lpstr>The Future:</vt:lpstr>
      <vt:lpstr>The Future:</vt:lpstr>
      <vt:lpstr>Johnathon Davey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Victorian Seafood Experience!</dc:title>
  <dc:creator>Johnathon Davey</dc:creator>
  <cp:lastModifiedBy>Johnathon Davey</cp:lastModifiedBy>
  <cp:revision>6</cp:revision>
  <dcterms:created xsi:type="dcterms:W3CDTF">2018-09-27T13:00:53Z</dcterms:created>
  <dcterms:modified xsi:type="dcterms:W3CDTF">2018-09-28T03:19:14Z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0x0101000FE7321ECC2828439B82F4E481DE703200295D1F77A9757246A9903C2124EC4D17</vt:lpwstr>
  </property>
  <property fmtid="{D5CDD505-2E9C-101B-9397-08002B2CF9AE}" pid="3" name="_dlc_DocIdItemGuid">
    <vt:lpwstr>16dc4ee6-adaa-4215-bd21-03d5e470f082</vt:lpwstr>
  </property>
</Properties>
</file>